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8"/>
  </p:notesMasterIdLst>
  <p:sldIdLst>
    <p:sldId id="276" r:id="rId5"/>
    <p:sldId id="291" r:id="rId6"/>
    <p:sldId id="298" r:id="rId7"/>
    <p:sldId id="304" r:id="rId8"/>
    <p:sldId id="301" r:id="rId9"/>
    <p:sldId id="305" r:id="rId10"/>
    <p:sldId id="292" r:id="rId11"/>
    <p:sldId id="297" r:id="rId12"/>
    <p:sldId id="303" r:id="rId13"/>
    <p:sldId id="300" r:id="rId14"/>
    <p:sldId id="306" r:id="rId15"/>
    <p:sldId id="302"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329" r:id="rId38"/>
    <p:sldId id="328" r:id="rId39"/>
    <p:sldId id="330" r:id="rId40"/>
    <p:sldId id="331" r:id="rId41"/>
    <p:sldId id="332" r:id="rId42"/>
    <p:sldId id="333" r:id="rId43"/>
    <p:sldId id="334" r:id="rId44"/>
    <p:sldId id="335" r:id="rId45"/>
    <p:sldId id="338" r:id="rId46"/>
    <p:sldId id="339" r:id="rId47"/>
    <p:sldId id="340" r:id="rId48"/>
    <p:sldId id="341"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4" r:id="rId62"/>
    <p:sldId id="355" r:id="rId63"/>
    <p:sldId id="356" r:id="rId64"/>
    <p:sldId id="357" r:id="rId65"/>
    <p:sldId id="358" r:id="rId66"/>
    <p:sldId id="359" r:id="rId67"/>
    <p:sldId id="360" r:id="rId68"/>
    <p:sldId id="336" r:id="rId69"/>
    <p:sldId id="362" r:id="rId70"/>
    <p:sldId id="363" r:id="rId71"/>
    <p:sldId id="364" r:id="rId72"/>
    <p:sldId id="365" r:id="rId73"/>
    <p:sldId id="366" r:id="rId74"/>
    <p:sldId id="367" r:id="rId75"/>
    <p:sldId id="410" r:id="rId76"/>
    <p:sldId id="409" r:id="rId77"/>
    <p:sldId id="368" r:id="rId78"/>
    <p:sldId id="369" r:id="rId79"/>
    <p:sldId id="371" r:id="rId80"/>
    <p:sldId id="372" r:id="rId81"/>
    <p:sldId id="373" r:id="rId82"/>
    <p:sldId id="374" r:id="rId83"/>
    <p:sldId id="375" r:id="rId84"/>
    <p:sldId id="376" r:id="rId85"/>
    <p:sldId id="377" r:id="rId86"/>
    <p:sldId id="378" r:id="rId87"/>
    <p:sldId id="379" r:id="rId88"/>
    <p:sldId id="380" r:id="rId89"/>
    <p:sldId id="381" r:id="rId90"/>
    <p:sldId id="382" r:id="rId91"/>
    <p:sldId id="383" r:id="rId92"/>
    <p:sldId id="384" r:id="rId93"/>
    <p:sldId id="370" r:id="rId94"/>
    <p:sldId id="385" r:id="rId95"/>
    <p:sldId id="386" r:id="rId96"/>
    <p:sldId id="387" r:id="rId97"/>
    <p:sldId id="389" r:id="rId98"/>
    <p:sldId id="390" r:id="rId99"/>
    <p:sldId id="391" r:id="rId100"/>
    <p:sldId id="392" r:id="rId101"/>
    <p:sldId id="393" r:id="rId102"/>
    <p:sldId id="394" r:id="rId103"/>
    <p:sldId id="395" r:id="rId104"/>
    <p:sldId id="396" r:id="rId105"/>
    <p:sldId id="397" r:id="rId106"/>
    <p:sldId id="398" r:id="rId107"/>
    <p:sldId id="399" r:id="rId108"/>
    <p:sldId id="400" r:id="rId109"/>
    <p:sldId id="401" r:id="rId110"/>
    <p:sldId id="403" r:id="rId111"/>
    <p:sldId id="404" r:id="rId112"/>
    <p:sldId id="406" r:id="rId113"/>
    <p:sldId id="407" r:id="rId114"/>
    <p:sldId id="408" r:id="rId115"/>
    <p:sldId id="411" r:id="rId116"/>
    <p:sldId id="279"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94712" autoAdjust="0"/>
  </p:normalViewPr>
  <p:slideViewPr>
    <p:cSldViewPr snapToGrid="0">
      <p:cViewPr varScale="1">
        <p:scale>
          <a:sx n="86" d="100"/>
          <a:sy n="86" d="100"/>
        </p:scale>
        <p:origin x="108" y="5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1D97C3-5436-49CE-946C-A130BB5918AD}" type="datetimeFigureOut">
              <a:rPr lang="en-US" smtClean="0"/>
              <a:t>3/8/2019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266568-8866-4C84-8539-EF622BCAB1DE}" type="slidenum">
              <a:rPr lang="en-US" smtClean="0"/>
              <a:t>‹#›</a:t>
            </a:fld>
            <a:endParaRPr lang="en-US"/>
          </a:p>
        </p:txBody>
      </p:sp>
    </p:spTree>
    <p:extLst>
      <p:ext uri="{BB962C8B-B14F-4D97-AF65-F5344CB8AC3E}">
        <p14:creationId xmlns:p14="http://schemas.microsoft.com/office/powerpoint/2010/main" val="1143266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266568-8866-4C84-8539-EF622BCAB1DE}" type="slidenum">
              <a:rPr lang="en-US" smtClean="0"/>
              <a:t>2</a:t>
            </a:fld>
            <a:endParaRPr lang="en-US"/>
          </a:p>
        </p:txBody>
      </p:sp>
    </p:spTree>
    <p:extLst>
      <p:ext uri="{BB962C8B-B14F-4D97-AF65-F5344CB8AC3E}">
        <p14:creationId xmlns:p14="http://schemas.microsoft.com/office/powerpoint/2010/main" val="2506974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Configuration: </a:t>
            </a:r>
          </a:p>
          <a:p>
            <a:r>
              <a:rPr lang="en-US" dirty="0"/>
              <a:t>Choose our subscription, storage location, and region</a:t>
            </a:r>
          </a:p>
          <a:p>
            <a:r>
              <a:rPr lang="en-US" dirty="0"/>
              <a:t>Select backup items and schedule.</a:t>
            </a:r>
          </a:p>
          <a:p>
            <a:r>
              <a:rPr lang="en-US" dirty="0"/>
              <a:t>Do I want just system state? C: drive?  Additional drive letters will show up as well</a:t>
            </a:r>
          </a:p>
          <a:p>
            <a:r>
              <a:rPr lang="en-US" dirty="0"/>
              <a:t>Total backup size is shown</a:t>
            </a:r>
          </a:p>
          <a:p>
            <a:r>
              <a:rPr lang="en-US" dirty="0"/>
              <a:t>Retention policy is right there.  DO you have legal requirements to store data for 3 years? 5? 7?</a:t>
            </a:r>
          </a:p>
          <a:p>
            <a:endParaRPr lang="en-US" dirty="0"/>
          </a:p>
          <a:p>
            <a:r>
              <a:rPr lang="en-US" dirty="0"/>
              <a:t>Backup encryption.</a:t>
            </a:r>
          </a:p>
          <a:p>
            <a:r>
              <a:rPr lang="en-US" dirty="0"/>
              <a:t>Protection against ransomware – I don’t want to pay that.</a:t>
            </a:r>
          </a:p>
          <a:p>
            <a:r>
              <a:rPr lang="en-US" dirty="0"/>
              <a:t>Protecting your data with a strong encryption password protects your backups from the bad guys.</a:t>
            </a:r>
          </a:p>
          <a:p>
            <a:r>
              <a:rPr lang="en-US" dirty="0"/>
              <a:t>Backups are </a:t>
            </a:r>
            <a:r>
              <a:rPr lang="en-US" dirty="0" err="1"/>
              <a:t>unavialble</a:t>
            </a:r>
            <a:r>
              <a:rPr lang="en-US" dirty="0"/>
              <a:t> for deletion or modification until they are unencrypted by your passphrase.</a:t>
            </a:r>
          </a:p>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19</a:t>
            </a:fld>
            <a:endParaRPr lang="en-US"/>
          </a:p>
        </p:txBody>
      </p:sp>
    </p:spTree>
    <p:extLst>
      <p:ext uri="{BB962C8B-B14F-4D97-AF65-F5344CB8AC3E}">
        <p14:creationId xmlns:p14="http://schemas.microsoft.com/office/powerpoint/2010/main" val="351006240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Server core is now the base recommendation for Exchange 2019 and SQL </a:t>
            </a:r>
          </a:p>
        </p:txBody>
      </p:sp>
      <p:sp>
        <p:nvSpPr>
          <p:cNvPr id="4" name="Slide Number Placeholder 3"/>
          <p:cNvSpPr>
            <a:spLocks noGrp="1"/>
          </p:cNvSpPr>
          <p:nvPr>
            <p:ph type="sldNum" sz="quarter" idx="5"/>
          </p:nvPr>
        </p:nvSpPr>
        <p:spPr/>
        <p:txBody>
          <a:bodyPr/>
          <a:lstStyle/>
          <a:p>
            <a:fld id="{C0266568-8866-4C84-8539-EF622BCAB1DE}" type="slidenum">
              <a:rPr lang="en-US" smtClean="0"/>
              <a:t>109</a:t>
            </a:fld>
            <a:endParaRPr lang="en-US"/>
          </a:p>
        </p:txBody>
      </p:sp>
    </p:spTree>
    <p:extLst>
      <p:ext uri="{BB962C8B-B14F-4D97-AF65-F5344CB8AC3E}">
        <p14:creationId xmlns:p14="http://schemas.microsoft.com/office/powerpoint/2010/main" val="29281255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 support is not included by default but can be added with a separate ISO.  This is for security reasons</a:t>
            </a:r>
          </a:p>
        </p:txBody>
      </p:sp>
      <p:sp>
        <p:nvSpPr>
          <p:cNvPr id="4" name="Slide Number Placeholder 3"/>
          <p:cNvSpPr>
            <a:spLocks noGrp="1"/>
          </p:cNvSpPr>
          <p:nvPr>
            <p:ph type="sldNum" sz="quarter" idx="5"/>
          </p:nvPr>
        </p:nvSpPr>
        <p:spPr/>
        <p:txBody>
          <a:bodyPr/>
          <a:lstStyle/>
          <a:p>
            <a:fld id="{C0266568-8866-4C84-8539-EF622BCAB1DE}" type="slidenum">
              <a:rPr lang="en-US" smtClean="0"/>
              <a:t>110</a:t>
            </a:fld>
            <a:endParaRPr lang="en-US"/>
          </a:p>
        </p:txBody>
      </p:sp>
    </p:spTree>
    <p:extLst>
      <p:ext uri="{BB962C8B-B14F-4D97-AF65-F5344CB8AC3E}">
        <p14:creationId xmlns:p14="http://schemas.microsoft.com/office/powerpoint/2010/main" val="5355757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app that fail to install under server core due to a desktop </a:t>
            </a:r>
            <a:r>
              <a:rPr lang="en-US" dirty="0" err="1"/>
              <a:t>exerpierence</a:t>
            </a:r>
            <a:r>
              <a:rPr lang="en-US" dirty="0"/>
              <a:t> file that the app installer can’t find, will still run fine in core.</a:t>
            </a:r>
          </a:p>
          <a:p>
            <a:r>
              <a:rPr lang="en-US" dirty="0"/>
              <a:t>We may only need to install FOD when we installs these apps, and then FOD can be removed. </a:t>
            </a:r>
          </a:p>
          <a:p>
            <a:r>
              <a:rPr lang="en-US" dirty="0"/>
              <a:t>Why does MS recommend server core? Running server core reduces the number of patches that you have to manage and install, and can cut your attack vectors by 30-40%</a:t>
            </a:r>
          </a:p>
          <a:p>
            <a:r>
              <a:rPr lang="en-US" dirty="0"/>
              <a:t>For the past few years I’ve always recommended core for DC.s but now with the advancements in WAC, I’d challenge you all to adopt a core first mentality when you deploy new servers.</a:t>
            </a:r>
          </a:p>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111</a:t>
            </a:fld>
            <a:endParaRPr lang="en-US"/>
          </a:p>
        </p:txBody>
      </p:sp>
    </p:spTree>
    <p:extLst>
      <p:ext uri="{BB962C8B-B14F-4D97-AF65-F5344CB8AC3E}">
        <p14:creationId xmlns:p14="http://schemas.microsoft.com/office/powerpoint/2010/main" val="13474413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112</a:t>
            </a:fld>
            <a:endParaRPr lang="en-US"/>
          </a:p>
        </p:txBody>
      </p:sp>
    </p:spTree>
    <p:extLst>
      <p:ext uri="{BB962C8B-B14F-4D97-AF65-F5344CB8AC3E}">
        <p14:creationId xmlns:p14="http://schemas.microsoft.com/office/powerpoint/2010/main" val="1469538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many of you have heard about the recent attack on </a:t>
            </a:r>
            <a:r>
              <a:rPr lang="en-US" dirty="0" err="1"/>
              <a:t>VFEmail</a:t>
            </a:r>
            <a:r>
              <a:rPr lang="en-US" dirty="0"/>
              <a:t>?</a:t>
            </a:r>
          </a:p>
          <a:p>
            <a:r>
              <a:rPr lang="en-US" dirty="0"/>
              <a:t>Their production data AND backups were both targeted by a malicious attacker.</a:t>
            </a:r>
          </a:p>
          <a:p>
            <a:r>
              <a:rPr lang="en-US" dirty="0"/>
              <a:t>They were able to access and delete the backups because they were both online and unencrypted.</a:t>
            </a:r>
          </a:p>
        </p:txBody>
      </p:sp>
      <p:sp>
        <p:nvSpPr>
          <p:cNvPr id="4" name="Slide Number Placeholder 3"/>
          <p:cNvSpPr>
            <a:spLocks noGrp="1"/>
          </p:cNvSpPr>
          <p:nvPr>
            <p:ph type="sldNum" sz="quarter" idx="5"/>
          </p:nvPr>
        </p:nvSpPr>
        <p:spPr/>
        <p:txBody>
          <a:bodyPr/>
          <a:lstStyle/>
          <a:p>
            <a:fld id="{C0266568-8866-4C84-8539-EF622BCAB1DE}" type="slidenum">
              <a:rPr lang="en-US" smtClean="0"/>
              <a:t>20</a:t>
            </a:fld>
            <a:endParaRPr lang="en-US"/>
          </a:p>
        </p:txBody>
      </p:sp>
    </p:spTree>
    <p:extLst>
      <p:ext uri="{BB962C8B-B14F-4D97-AF65-F5344CB8AC3E}">
        <p14:creationId xmlns:p14="http://schemas.microsoft.com/office/powerpoint/2010/main" val="4242915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see my overview</a:t>
            </a:r>
          </a:p>
          <a:p>
            <a:r>
              <a:rPr lang="en-US" dirty="0"/>
              <a:t>Current running jobs</a:t>
            </a:r>
          </a:p>
          <a:p>
            <a:r>
              <a:rPr lang="en-US" dirty="0"/>
              <a:t>Last Job status</a:t>
            </a:r>
          </a:p>
          <a:p>
            <a:r>
              <a:rPr lang="en-US" dirty="0"/>
              <a:t>All of my recovery points </a:t>
            </a:r>
            <a:r>
              <a:rPr lang="en-US" dirty="0" err="1"/>
              <a:t>etc</a:t>
            </a:r>
            <a:endParaRPr lang="en-US" dirty="0"/>
          </a:p>
          <a:p>
            <a:r>
              <a:rPr lang="en-US" dirty="0"/>
              <a:t>Deep links that take you into Azure for more information.</a:t>
            </a:r>
          </a:p>
        </p:txBody>
      </p:sp>
      <p:sp>
        <p:nvSpPr>
          <p:cNvPr id="4" name="Slide Number Placeholder 3"/>
          <p:cNvSpPr>
            <a:spLocks noGrp="1"/>
          </p:cNvSpPr>
          <p:nvPr>
            <p:ph type="sldNum" sz="quarter" idx="5"/>
          </p:nvPr>
        </p:nvSpPr>
        <p:spPr/>
        <p:txBody>
          <a:bodyPr/>
          <a:lstStyle/>
          <a:p>
            <a:fld id="{C0266568-8866-4C84-8539-EF622BCAB1DE}" type="slidenum">
              <a:rPr lang="en-US" smtClean="0"/>
              <a:t>21</a:t>
            </a:fld>
            <a:endParaRPr lang="en-US"/>
          </a:p>
        </p:txBody>
      </p:sp>
    </p:spTree>
    <p:extLst>
      <p:ext uri="{BB962C8B-B14F-4D97-AF65-F5344CB8AC3E}">
        <p14:creationId xmlns:p14="http://schemas.microsoft.com/office/powerpoint/2010/main" val="2699940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alternative to SCCM if you don’t already have it</a:t>
            </a:r>
          </a:p>
          <a:p>
            <a:r>
              <a:rPr lang="en-US" dirty="0"/>
              <a:t>Requires an Azure monitor workspace with an installed OMS agent to send log and server data to Azure</a:t>
            </a:r>
          </a:p>
          <a:p>
            <a:r>
              <a:rPr lang="en-US" dirty="0"/>
              <a:t>Azure monitor can also be used for single pane of glass monitoring and dashboarding, as well as utilizing Azure automation to create self healing alerts suing Azure automation runbooks.</a:t>
            </a:r>
          </a:p>
        </p:txBody>
      </p:sp>
      <p:sp>
        <p:nvSpPr>
          <p:cNvPr id="4" name="Slide Number Placeholder 3"/>
          <p:cNvSpPr>
            <a:spLocks noGrp="1"/>
          </p:cNvSpPr>
          <p:nvPr>
            <p:ph type="sldNum" sz="quarter" idx="5"/>
          </p:nvPr>
        </p:nvSpPr>
        <p:spPr/>
        <p:txBody>
          <a:bodyPr/>
          <a:lstStyle/>
          <a:p>
            <a:fld id="{C0266568-8866-4C84-8539-EF622BCAB1DE}" type="slidenum">
              <a:rPr lang="en-US" smtClean="0"/>
              <a:t>22</a:t>
            </a:fld>
            <a:endParaRPr lang="en-US"/>
          </a:p>
        </p:txBody>
      </p:sp>
    </p:spTree>
    <p:extLst>
      <p:ext uri="{BB962C8B-B14F-4D97-AF65-F5344CB8AC3E}">
        <p14:creationId xmlns:p14="http://schemas.microsoft.com/office/powerpoint/2010/main" val="40170513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integration with WAC, getting servers enrolled in AUM, was well documented but tedious.</a:t>
            </a:r>
          </a:p>
          <a:p>
            <a:r>
              <a:rPr lang="en-US" dirty="0"/>
              <a:t>The steps looked something like this.  I couldn’t fit them all on a single slide</a:t>
            </a:r>
          </a:p>
        </p:txBody>
      </p:sp>
      <p:sp>
        <p:nvSpPr>
          <p:cNvPr id="4" name="Slide Number Placeholder 3"/>
          <p:cNvSpPr>
            <a:spLocks noGrp="1"/>
          </p:cNvSpPr>
          <p:nvPr>
            <p:ph type="sldNum" sz="quarter" idx="5"/>
          </p:nvPr>
        </p:nvSpPr>
        <p:spPr/>
        <p:txBody>
          <a:bodyPr/>
          <a:lstStyle/>
          <a:p>
            <a:fld id="{C0266568-8866-4C84-8539-EF622BCAB1DE}" type="slidenum">
              <a:rPr lang="en-US" smtClean="0"/>
              <a:t>23</a:t>
            </a:fld>
            <a:endParaRPr lang="en-US"/>
          </a:p>
        </p:txBody>
      </p:sp>
    </p:spTree>
    <p:extLst>
      <p:ext uri="{BB962C8B-B14F-4D97-AF65-F5344CB8AC3E}">
        <p14:creationId xmlns:p14="http://schemas.microsoft.com/office/powerpoint/2010/main" val="1835626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Windows update blasé in WAC, you’ll see a helpful notification that Azure can centrally manage your updates globally by connecting to update manager.</a:t>
            </a:r>
          </a:p>
          <a:p>
            <a:r>
              <a:rPr lang="en-US" dirty="0"/>
              <a:t>Click set up now</a:t>
            </a:r>
          </a:p>
        </p:txBody>
      </p:sp>
      <p:sp>
        <p:nvSpPr>
          <p:cNvPr id="4" name="Slide Number Placeholder 3"/>
          <p:cNvSpPr>
            <a:spLocks noGrp="1"/>
          </p:cNvSpPr>
          <p:nvPr>
            <p:ph type="sldNum" sz="quarter" idx="5"/>
          </p:nvPr>
        </p:nvSpPr>
        <p:spPr/>
        <p:txBody>
          <a:bodyPr/>
          <a:lstStyle/>
          <a:p>
            <a:fld id="{C0266568-8866-4C84-8539-EF622BCAB1DE}" type="slidenum">
              <a:rPr lang="en-US" smtClean="0"/>
              <a:t>24</a:t>
            </a:fld>
            <a:endParaRPr lang="en-US"/>
          </a:p>
        </p:txBody>
      </p:sp>
    </p:spTree>
    <p:extLst>
      <p:ext uri="{BB962C8B-B14F-4D97-AF65-F5344CB8AC3E}">
        <p14:creationId xmlns:p14="http://schemas.microsoft.com/office/powerpoint/2010/main" val="3976680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all I have to do is select my subscription</a:t>
            </a:r>
          </a:p>
          <a:p>
            <a:r>
              <a:rPr lang="en-US" dirty="0"/>
              <a:t>The location of the resources I want to use… I select my resource group, and then I simply create a new log analytics workgroup, or select an existing one if I’m already using it today.</a:t>
            </a:r>
          </a:p>
          <a:p>
            <a:r>
              <a:rPr lang="en-US" dirty="0"/>
              <a:t>Windows admin center with then deploy the OMS agents to all of the servers automatically, and make sure that the services are provisioned and configured in Azure for you, and connecting everything together.</a:t>
            </a:r>
          </a:p>
        </p:txBody>
      </p:sp>
      <p:sp>
        <p:nvSpPr>
          <p:cNvPr id="4" name="Slide Number Placeholder 3"/>
          <p:cNvSpPr>
            <a:spLocks noGrp="1"/>
          </p:cNvSpPr>
          <p:nvPr>
            <p:ph type="sldNum" sz="quarter" idx="5"/>
          </p:nvPr>
        </p:nvSpPr>
        <p:spPr/>
        <p:txBody>
          <a:bodyPr/>
          <a:lstStyle/>
          <a:p>
            <a:fld id="{C0266568-8866-4C84-8539-EF622BCAB1DE}" type="slidenum">
              <a:rPr lang="en-US" smtClean="0"/>
              <a:t>25</a:t>
            </a:fld>
            <a:endParaRPr lang="en-US"/>
          </a:p>
        </p:txBody>
      </p:sp>
    </p:spTree>
    <p:extLst>
      <p:ext uri="{BB962C8B-B14F-4D97-AF65-F5344CB8AC3E}">
        <p14:creationId xmlns:p14="http://schemas.microsoft.com/office/powerpoint/2010/main" val="279765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setup completes the interface will update.</a:t>
            </a:r>
          </a:p>
          <a:p>
            <a:r>
              <a:rPr lang="en-US" dirty="0"/>
              <a:t>I can still manually install updates from windows update manually, or I can click the deep link into azure to see and manage the update status on all of my servers</a:t>
            </a:r>
          </a:p>
        </p:txBody>
      </p:sp>
      <p:sp>
        <p:nvSpPr>
          <p:cNvPr id="4" name="Slide Number Placeholder 3"/>
          <p:cNvSpPr>
            <a:spLocks noGrp="1"/>
          </p:cNvSpPr>
          <p:nvPr>
            <p:ph type="sldNum" sz="quarter" idx="5"/>
          </p:nvPr>
        </p:nvSpPr>
        <p:spPr/>
        <p:txBody>
          <a:bodyPr/>
          <a:lstStyle/>
          <a:p>
            <a:fld id="{C0266568-8866-4C84-8539-EF622BCAB1DE}" type="slidenum">
              <a:rPr lang="en-US" smtClean="0"/>
              <a:t>26</a:t>
            </a:fld>
            <a:endParaRPr lang="en-US"/>
          </a:p>
        </p:txBody>
      </p:sp>
    </p:spTree>
    <p:extLst>
      <p:ext uri="{BB962C8B-B14F-4D97-AF65-F5344CB8AC3E}">
        <p14:creationId xmlns:p14="http://schemas.microsoft.com/office/powerpoint/2010/main" val="3442347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top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27</a:t>
            </a:fld>
            <a:endParaRPr lang="en-US"/>
          </a:p>
        </p:txBody>
      </p:sp>
    </p:spTree>
    <p:extLst>
      <p:ext uri="{BB962C8B-B14F-4D97-AF65-F5344CB8AC3E}">
        <p14:creationId xmlns:p14="http://schemas.microsoft.com/office/powerpoint/2010/main" val="4193377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28</a:t>
            </a:fld>
            <a:endParaRPr lang="en-US"/>
          </a:p>
        </p:txBody>
      </p:sp>
    </p:spTree>
    <p:extLst>
      <p:ext uri="{BB962C8B-B14F-4D97-AF65-F5344CB8AC3E}">
        <p14:creationId xmlns:p14="http://schemas.microsoft.com/office/powerpoint/2010/main" val="2801876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idea!</a:t>
            </a:r>
          </a:p>
          <a:p>
            <a:r>
              <a:rPr lang="en-US" dirty="0"/>
              <a:t>How many of you are running this today?</a:t>
            </a:r>
          </a:p>
          <a:p>
            <a:r>
              <a:rPr lang="en-US" dirty="0"/>
              <a:t>IT teams are asked to do more with less.  WAC is a great tool to help simply management of your infrastructure and free up admin time for other tasks</a:t>
            </a:r>
          </a:p>
          <a:p>
            <a:r>
              <a:rPr lang="en-US" dirty="0"/>
              <a:t>Can manage server 2012 and higher.  Limited functionality on 2008r2</a:t>
            </a:r>
          </a:p>
        </p:txBody>
      </p:sp>
      <p:sp>
        <p:nvSpPr>
          <p:cNvPr id="4" name="Slide Number Placeholder 3"/>
          <p:cNvSpPr>
            <a:spLocks noGrp="1"/>
          </p:cNvSpPr>
          <p:nvPr>
            <p:ph type="sldNum" sz="quarter" idx="5"/>
          </p:nvPr>
        </p:nvSpPr>
        <p:spPr/>
        <p:txBody>
          <a:bodyPr/>
          <a:lstStyle/>
          <a:p>
            <a:fld id="{C0266568-8866-4C84-8539-EF622BCAB1DE}" type="slidenum">
              <a:rPr lang="en-US" smtClean="0"/>
              <a:t>7</a:t>
            </a:fld>
            <a:endParaRPr lang="en-US"/>
          </a:p>
        </p:txBody>
      </p:sp>
    </p:spTree>
    <p:extLst>
      <p:ext uri="{BB962C8B-B14F-4D97-AF65-F5344CB8AC3E}">
        <p14:creationId xmlns:p14="http://schemas.microsoft.com/office/powerpoint/2010/main" val="19110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29</a:t>
            </a:fld>
            <a:endParaRPr lang="en-US"/>
          </a:p>
        </p:txBody>
      </p:sp>
    </p:spTree>
    <p:extLst>
      <p:ext uri="{BB962C8B-B14F-4D97-AF65-F5344CB8AC3E}">
        <p14:creationId xmlns:p14="http://schemas.microsoft.com/office/powerpoint/2010/main" val="2383269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30</a:t>
            </a:fld>
            <a:endParaRPr lang="en-US"/>
          </a:p>
        </p:txBody>
      </p:sp>
    </p:spTree>
    <p:extLst>
      <p:ext uri="{BB962C8B-B14F-4D97-AF65-F5344CB8AC3E}">
        <p14:creationId xmlns:p14="http://schemas.microsoft.com/office/powerpoint/2010/main" val="970078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Ignite this year MS showed off a 12 node server cluster filled with Flash memory and </a:t>
            </a:r>
            <a:r>
              <a:rPr lang="en-US" dirty="0" err="1"/>
              <a:t>Opdate</a:t>
            </a:r>
            <a:r>
              <a:rPr lang="en-US" dirty="0"/>
              <a:t> chips.  They were able to show a simulated workload that was able to provide </a:t>
            </a:r>
            <a:r>
              <a:rPr lang="en-US" dirty="0" err="1"/>
              <a:t>HyperV</a:t>
            </a:r>
            <a:r>
              <a:rPr lang="en-US" dirty="0"/>
              <a:t> virtual </a:t>
            </a:r>
            <a:r>
              <a:rPr lang="en-US" dirty="0" err="1"/>
              <a:t>amchines</a:t>
            </a:r>
            <a:r>
              <a:rPr lang="en-US" dirty="0"/>
              <a:t> with almost 14 million IOPS per second.  That almost broken my brain.  </a:t>
            </a:r>
          </a:p>
        </p:txBody>
      </p:sp>
      <p:sp>
        <p:nvSpPr>
          <p:cNvPr id="4" name="Slide Number Placeholder 3"/>
          <p:cNvSpPr>
            <a:spLocks noGrp="1"/>
          </p:cNvSpPr>
          <p:nvPr>
            <p:ph type="sldNum" sz="quarter" idx="5"/>
          </p:nvPr>
        </p:nvSpPr>
        <p:spPr/>
        <p:txBody>
          <a:bodyPr/>
          <a:lstStyle/>
          <a:p>
            <a:fld id="{C0266568-8866-4C84-8539-EF622BCAB1DE}" type="slidenum">
              <a:rPr lang="en-US" smtClean="0"/>
              <a:t>31</a:t>
            </a:fld>
            <a:endParaRPr lang="en-US"/>
          </a:p>
        </p:txBody>
      </p:sp>
    </p:spTree>
    <p:extLst>
      <p:ext uri="{BB962C8B-B14F-4D97-AF65-F5344CB8AC3E}">
        <p14:creationId xmlns:p14="http://schemas.microsoft.com/office/powerpoint/2010/main" val="33601302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top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32</a:t>
            </a:fld>
            <a:endParaRPr lang="en-US"/>
          </a:p>
        </p:txBody>
      </p:sp>
    </p:spTree>
    <p:extLst>
      <p:ext uri="{BB962C8B-B14F-4D97-AF65-F5344CB8AC3E}">
        <p14:creationId xmlns:p14="http://schemas.microsoft.com/office/powerpoint/2010/main" val="3567147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top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33</a:t>
            </a:fld>
            <a:endParaRPr lang="en-US"/>
          </a:p>
        </p:txBody>
      </p:sp>
    </p:spTree>
    <p:extLst>
      <p:ext uri="{BB962C8B-B14F-4D97-AF65-F5344CB8AC3E}">
        <p14:creationId xmlns:p14="http://schemas.microsoft.com/office/powerpoint/2010/main" val="1348213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top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34</a:t>
            </a:fld>
            <a:endParaRPr lang="en-US"/>
          </a:p>
        </p:txBody>
      </p:sp>
    </p:spTree>
    <p:extLst>
      <p:ext uri="{BB962C8B-B14F-4D97-AF65-F5344CB8AC3E}">
        <p14:creationId xmlns:p14="http://schemas.microsoft.com/office/powerpoint/2010/main" val="18487445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server with a number of volumes on it.  We can see right on the insights view that we have some drives that we need to look at</a:t>
            </a:r>
          </a:p>
        </p:txBody>
      </p:sp>
      <p:sp>
        <p:nvSpPr>
          <p:cNvPr id="4" name="Slide Number Placeholder 3"/>
          <p:cNvSpPr>
            <a:spLocks noGrp="1"/>
          </p:cNvSpPr>
          <p:nvPr>
            <p:ph type="sldNum" sz="quarter" idx="5"/>
          </p:nvPr>
        </p:nvSpPr>
        <p:spPr/>
        <p:txBody>
          <a:bodyPr/>
          <a:lstStyle/>
          <a:p>
            <a:fld id="{C0266568-8866-4C84-8539-EF622BCAB1DE}" type="slidenum">
              <a:rPr lang="en-US" smtClean="0"/>
              <a:t>35</a:t>
            </a:fld>
            <a:endParaRPr lang="en-US"/>
          </a:p>
        </p:txBody>
      </p:sp>
    </p:spTree>
    <p:extLst>
      <p:ext uri="{BB962C8B-B14F-4D97-AF65-F5344CB8AC3E}">
        <p14:creationId xmlns:p14="http://schemas.microsoft.com/office/powerpoint/2010/main" val="2828469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straight grey line is where I am right now.  To the left I see my usage history, and to the right is where I’m forecasted to go if my usage trends continue</a:t>
            </a:r>
          </a:p>
          <a:p>
            <a:r>
              <a:rPr lang="en-US" dirty="0"/>
              <a:t>A looks fine, C looks great, but B is about to have a bad day.</a:t>
            </a:r>
          </a:p>
          <a:p>
            <a:r>
              <a:rPr lang="en-US" dirty="0"/>
              <a:t>How much of our admin time today is spent putting out fires.  IT Infrastructure is invisible when it’s working properly, but when things go wrong people seem to notice very quickly</a:t>
            </a:r>
          </a:p>
          <a:p>
            <a:r>
              <a:rPr lang="en-US" dirty="0"/>
              <a:t>Insights is a tool designed to let you start becoming more proactive on support.  It’s always better to address preventable outages before they can occur</a:t>
            </a:r>
          </a:p>
        </p:txBody>
      </p:sp>
      <p:sp>
        <p:nvSpPr>
          <p:cNvPr id="4" name="Slide Number Placeholder 3"/>
          <p:cNvSpPr>
            <a:spLocks noGrp="1"/>
          </p:cNvSpPr>
          <p:nvPr>
            <p:ph type="sldNum" sz="quarter" idx="5"/>
          </p:nvPr>
        </p:nvSpPr>
        <p:spPr/>
        <p:txBody>
          <a:bodyPr/>
          <a:lstStyle/>
          <a:p>
            <a:fld id="{C0266568-8866-4C84-8539-EF622BCAB1DE}" type="slidenum">
              <a:rPr lang="en-US" smtClean="0"/>
              <a:t>36</a:t>
            </a:fld>
            <a:endParaRPr lang="en-US"/>
          </a:p>
        </p:txBody>
      </p:sp>
    </p:spTree>
    <p:extLst>
      <p:ext uri="{BB962C8B-B14F-4D97-AF65-F5344CB8AC3E}">
        <p14:creationId xmlns:p14="http://schemas.microsoft.com/office/powerpoint/2010/main" val="3148006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I click on it and drill down further, you’ll notice at the bottom Insights will give you suggested actions</a:t>
            </a:r>
          </a:p>
          <a:p>
            <a:pPr marL="228600" indent="-228600">
              <a:buAutoNum type="arabicParenR"/>
            </a:pPr>
            <a:r>
              <a:rPr lang="en-US" dirty="0"/>
              <a:t>If you have the ability you can extend the volume, 2) I can tier up some of those older files up to azure or 3) I can run disk cleanup.  </a:t>
            </a:r>
          </a:p>
          <a:p>
            <a:pPr marL="0" indent="0">
              <a:buNone/>
            </a:pPr>
            <a:r>
              <a:rPr lang="en-US" dirty="0"/>
              <a:t>Depending on how much temp data I have that may fix things for me short term, and gives me time to dig in for a longer term solution.</a:t>
            </a:r>
          </a:p>
          <a:p>
            <a:pPr marL="0" indent="0">
              <a:buNone/>
            </a:pPr>
            <a:r>
              <a:rPr lang="en-US" dirty="0"/>
              <a:t>Insights lets you take your existing infrastructure and run predictive analytics on it.  </a:t>
            </a:r>
          </a:p>
        </p:txBody>
      </p:sp>
      <p:sp>
        <p:nvSpPr>
          <p:cNvPr id="4" name="Slide Number Placeholder 3"/>
          <p:cNvSpPr>
            <a:spLocks noGrp="1"/>
          </p:cNvSpPr>
          <p:nvPr>
            <p:ph type="sldNum" sz="quarter" idx="5"/>
          </p:nvPr>
        </p:nvSpPr>
        <p:spPr/>
        <p:txBody>
          <a:bodyPr/>
          <a:lstStyle/>
          <a:p>
            <a:fld id="{C0266568-8866-4C84-8539-EF622BCAB1DE}" type="slidenum">
              <a:rPr lang="en-US" smtClean="0"/>
              <a:t>37</a:t>
            </a:fld>
            <a:endParaRPr lang="en-US"/>
          </a:p>
        </p:txBody>
      </p:sp>
    </p:spTree>
    <p:extLst>
      <p:ext uri="{BB962C8B-B14F-4D97-AF65-F5344CB8AC3E}">
        <p14:creationId xmlns:p14="http://schemas.microsoft.com/office/powerpoint/2010/main" val="3733469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idea number 2</a:t>
            </a:r>
          </a:p>
          <a:p>
            <a:r>
              <a:rPr lang="en-US" dirty="0"/>
              <a:t>This is a game changer</a:t>
            </a:r>
          </a:p>
          <a:p>
            <a:r>
              <a:rPr lang="en-US" dirty="0"/>
              <a:t>SSI migration story.  First real enterprise infra project remote sites went well.  Final Corp IT move – fat fingered robocopy </a:t>
            </a:r>
            <a:r>
              <a:rPr lang="en-US" dirty="0" err="1"/>
              <a:t>mir</a:t>
            </a:r>
            <a:r>
              <a:rPr lang="en-US" dirty="0"/>
              <a:t> command</a:t>
            </a:r>
          </a:p>
          <a:p>
            <a:r>
              <a:rPr lang="en-US" dirty="0"/>
              <a:t>Finance team FTP bank transaction stopped working</a:t>
            </a:r>
          </a:p>
          <a:p>
            <a:r>
              <a:rPr lang="en-US" dirty="0"/>
              <a:t>Years later moved to DFS PM, multiple people almost 200 hours worth of work</a:t>
            </a:r>
          </a:p>
          <a:p>
            <a:r>
              <a:rPr lang="en-US" dirty="0"/>
              <a:t>All would have been moot with Storage migration service</a:t>
            </a:r>
          </a:p>
        </p:txBody>
      </p:sp>
      <p:sp>
        <p:nvSpPr>
          <p:cNvPr id="4" name="Slide Number Placeholder 3"/>
          <p:cNvSpPr>
            <a:spLocks noGrp="1"/>
          </p:cNvSpPr>
          <p:nvPr>
            <p:ph type="sldNum" sz="quarter" idx="5"/>
          </p:nvPr>
        </p:nvSpPr>
        <p:spPr/>
        <p:txBody>
          <a:bodyPr/>
          <a:lstStyle/>
          <a:p>
            <a:fld id="{C0266568-8866-4C84-8539-EF622BCAB1DE}" type="slidenum">
              <a:rPr lang="en-US" smtClean="0"/>
              <a:t>38</a:t>
            </a:fld>
            <a:endParaRPr lang="en-US"/>
          </a:p>
        </p:txBody>
      </p:sp>
    </p:spTree>
    <p:extLst>
      <p:ext uri="{BB962C8B-B14F-4D97-AF65-F5344CB8AC3E}">
        <p14:creationId xmlns:p14="http://schemas.microsoft.com/office/powerpoint/2010/main" val="2458234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management tasks, like firewall rules, I prefer WAC to the control panel </a:t>
            </a:r>
            <a:r>
              <a:rPr lang="en-US" dirty="0" err="1"/>
              <a:t>equiv</a:t>
            </a:r>
            <a:endParaRPr lang="en-US" dirty="0"/>
          </a:p>
          <a:p>
            <a:r>
              <a:rPr lang="en-US" dirty="0"/>
              <a:t>Management is performed via remote </a:t>
            </a:r>
            <a:r>
              <a:rPr lang="en-US" dirty="0" err="1"/>
              <a:t>powershell</a:t>
            </a:r>
            <a:r>
              <a:rPr lang="en-US" dirty="0"/>
              <a:t> and </a:t>
            </a:r>
            <a:r>
              <a:rPr lang="en-US" dirty="0" err="1"/>
              <a:t>wmi</a:t>
            </a:r>
            <a:r>
              <a:rPr lang="en-US" dirty="0"/>
              <a:t> over </a:t>
            </a:r>
            <a:r>
              <a:rPr lang="en-US" dirty="0" err="1"/>
              <a:t>wrm</a:t>
            </a:r>
            <a:endParaRPr lang="en-US" dirty="0"/>
          </a:p>
          <a:p>
            <a:r>
              <a:rPr lang="en-US" dirty="0" err="1"/>
              <a:t>Optioanlly</a:t>
            </a:r>
            <a:r>
              <a:rPr lang="en-US" dirty="0"/>
              <a:t>, you can now Lock down some management protocols on your server VLAN to only allow access from WAC</a:t>
            </a:r>
          </a:p>
          <a:p>
            <a:r>
              <a:rPr lang="en-US" dirty="0"/>
              <a:t>Publish WAC externally, preferably behind Azure Web application gateway to allow for remote access </a:t>
            </a:r>
            <a:r>
              <a:rPr lang="en-US"/>
              <a:t>and management.  </a:t>
            </a:r>
          </a:p>
          <a:p>
            <a:r>
              <a:rPr lang="en-US" dirty="0"/>
              <a:t>How man of you have every checked email or surfed the web from a server?  Even once? One of the best ways to promote good server hygiene is not to log into your servers! </a:t>
            </a:r>
          </a:p>
          <a:p>
            <a:r>
              <a:rPr lang="en-US" dirty="0"/>
              <a:t>Ending RDP sessions without signing out also leaves credentials stored in memory.  This can also be exploited by attackers to gain admin access after compromising a machine.</a:t>
            </a:r>
          </a:p>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9</a:t>
            </a:fld>
            <a:endParaRPr lang="en-US"/>
          </a:p>
        </p:txBody>
      </p:sp>
    </p:spTree>
    <p:extLst>
      <p:ext uri="{BB962C8B-B14F-4D97-AF65-F5344CB8AC3E}">
        <p14:creationId xmlns:p14="http://schemas.microsoft.com/office/powerpoint/2010/main" val="15974903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top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39</a:t>
            </a:fld>
            <a:endParaRPr lang="en-US"/>
          </a:p>
        </p:txBody>
      </p:sp>
    </p:spTree>
    <p:extLst>
      <p:ext uri="{BB962C8B-B14F-4D97-AF65-F5344CB8AC3E}">
        <p14:creationId xmlns:p14="http://schemas.microsoft.com/office/powerpoint/2010/main" val="3657985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Double the speed when moving to server 2019 targets can also be 2016</a:t>
            </a:r>
          </a:p>
        </p:txBody>
      </p:sp>
      <p:sp>
        <p:nvSpPr>
          <p:cNvPr id="4" name="Slide Number Placeholder 3"/>
          <p:cNvSpPr>
            <a:spLocks noGrp="1"/>
          </p:cNvSpPr>
          <p:nvPr>
            <p:ph type="sldNum" sz="quarter" idx="5"/>
          </p:nvPr>
        </p:nvSpPr>
        <p:spPr/>
        <p:txBody>
          <a:bodyPr/>
          <a:lstStyle/>
          <a:p>
            <a:fld id="{C0266568-8866-4C84-8539-EF622BCAB1DE}" type="slidenum">
              <a:rPr lang="en-US" smtClean="0"/>
              <a:t>40</a:t>
            </a:fld>
            <a:endParaRPr lang="en-US"/>
          </a:p>
        </p:txBody>
      </p:sp>
    </p:spTree>
    <p:extLst>
      <p:ext uri="{BB962C8B-B14F-4D97-AF65-F5344CB8AC3E}">
        <p14:creationId xmlns:p14="http://schemas.microsoft.com/office/powerpoint/2010/main" val="691404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it looks </a:t>
            </a:r>
            <a:r>
              <a:rPr lang="en-US" dirty="0" err="1"/>
              <a:t>lke</a:t>
            </a:r>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41</a:t>
            </a:fld>
            <a:endParaRPr lang="en-US"/>
          </a:p>
        </p:txBody>
      </p:sp>
    </p:spTree>
    <p:extLst>
      <p:ext uri="{BB962C8B-B14F-4D97-AF65-F5344CB8AC3E}">
        <p14:creationId xmlns:p14="http://schemas.microsoft.com/office/powerpoint/2010/main" val="1998081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storage migration services dashboard in WAC</a:t>
            </a:r>
          </a:p>
          <a:p>
            <a:r>
              <a:rPr lang="en-US" dirty="0"/>
              <a:t>We’ll click on new job to get started</a:t>
            </a:r>
          </a:p>
        </p:txBody>
      </p:sp>
      <p:sp>
        <p:nvSpPr>
          <p:cNvPr id="4" name="Slide Number Placeholder 3"/>
          <p:cNvSpPr>
            <a:spLocks noGrp="1"/>
          </p:cNvSpPr>
          <p:nvPr>
            <p:ph type="sldNum" sz="quarter" idx="5"/>
          </p:nvPr>
        </p:nvSpPr>
        <p:spPr/>
        <p:txBody>
          <a:bodyPr/>
          <a:lstStyle/>
          <a:p>
            <a:fld id="{C0266568-8866-4C84-8539-EF622BCAB1DE}" type="slidenum">
              <a:rPr lang="en-US" smtClean="0"/>
              <a:t>42</a:t>
            </a:fld>
            <a:endParaRPr lang="en-US"/>
          </a:p>
        </p:txBody>
      </p:sp>
    </p:spTree>
    <p:extLst>
      <p:ext uri="{BB962C8B-B14F-4D97-AF65-F5344CB8AC3E}">
        <p14:creationId xmlns:p14="http://schemas.microsoft.com/office/powerpoint/2010/main" val="3998772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give our migration job a name, in this case demo</a:t>
            </a:r>
          </a:p>
        </p:txBody>
      </p:sp>
      <p:sp>
        <p:nvSpPr>
          <p:cNvPr id="4" name="Slide Number Placeholder 3"/>
          <p:cNvSpPr>
            <a:spLocks noGrp="1"/>
          </p:cNvSpPr>
          <p:nvPr>
            <p:ph type="sldNum" sz="quarter" idx="5"/>
          </p:nvPr>
        </p:nvSpPr>
        <p:spPr/>
        <p:txBody>
          <a:bodyPr/>
          <a:lstStyle/>
          <a:p>
            <a:fld id="{C0266568-8866-4C84-8539-EF622BCAB1DE}" type="slidenum">
              <a:rPr lang="en-US" smtClean="0"/>
              <a:t>43</a:t>
            </a:fld>
            <a:endParaRPr lang="en-US"/>
          </a:p>
        </p:txBody>
      </p:sp>
    </p:spTree>
    <p:extLst>
      <p:ext uri="{BB962C8B-B14F-4D97-AF65-F5344CB8AC3E}">
        <p14:creationId xmlns:p14="http://schemas.microsoft.com/office/powerpoint/2010/main" val="14458177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I’m going to enter my admin credentials for migration</a:t>
            </a:r>
          </a:p>
        </p:txBody>
      </p:sp>
      <p:sp>
        <p:nvSpPr>
          <p:cNvPr id="4" name="Slide Number Placeholder 3"/>
          <p:cNvSpPr>
            <a:spLocks noGrp="1"/>
          </p:cNvSpPr>
          <p:nvPr>
            <p:ph type="sldNum" sz="quarter" idx="5"/>
          </p:nvPr>
        </p:nvSpPr>
        <p:spPr/>
        <p:txBody>
          <a:bodyPr/>
          <a:lstStyle/>
          <a:p>
            <a:fld id="{C0266568-8866-4C84-8539-EF622BCAB1DE}" type="slidenum">
              <a:rPr lang="en-US" smtClean="0"/>
              <a:t>44</a:t>
            </a:fld>
            <a:endParaRPr lang="en-US"/>
          </a:p>
        </p:txBody>
      </p:sp>
    </p:spTree>
    <p:extLst>
      <p:ext uri="{BB962C8B-B14F-4D97-AF65-F5344CB8AC3E}">
        <p14:creationId xmlns:p14="http://schemas.microsoft.com/office/powerpoint/2010/main" val="385826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add a 2008 file server, FS1</a:t>
            </a:r>
          </a:p>
        </p:txBody>
      </p:sp>
      <p:sp>
        <p:nvSpPr>
          <p:cNvPr id="4" name="Slide Number Placeholder 3"/>
          <p:cNvSpPr>
            <a:spLocks noGrp="1"/>
          </p:cNvSpPr>
          <p:nvPr>
            <p:ph type="sldNum" sz="quarter" idx="5"/>
          </p:nvPr>
        </p:nvSpPr>
        <p:spPr/>
        <p:txBody>
          <a:bodyPr/>
          <a:lstStyle/>
          <a:p>
            <a:fld id="{C0266568-8866-4C84-8539-EF622BCAB1DE}" type="slidenum">
              <a:rPr lang="en-US" smtClean="0"/>
              <a:t>45</a:t>
            </a:fld>
            <a:endParaRPr lang="en-US"/>
          </a:p>
        </p:txBody>
      </p:sp>
    </p:spTree>
    <p:extLst>
      <p:ext uri="{BB962C8B-B14F-4D97-AF65-F5344CB8AC3E}">
        <p14:creationId xmlns:p14="http://schemas.microsoft.com/office/powerpoint/2010/main" val="7432146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for kicks I’ve added a second 2012 server as well FS2.  I’m going to hit start scan to kick off the discovery process</a:t>
            </a:r>
          </a:p>
        </p:txBody>
      </p:sp>
      <p:sp>
        <p:nvSpPr>
          <p:cNvPr id="4" name="Slide Number Placeholder 3"/>
          <p:cNvSpPr>
            <a:spLocks noGrp="1"/>
          </p:cNvSpPr>
          <p:nvPr>
            <p:ph type="sldNum" sz="quarter" idx="5"/>
          </p:nvPr>
        </p:nvSpPr>
        <p:spPr/>
        <p:txBody>
          <a:bodyPr/>
          <a:lstStyle/>
          <a:p>
            <a:fld id="{C0266568-8866-4C84-8539-EF622BCAB1DE}" type="slidenum">
              <a:rPr lang="en-US" smtClean="0"/>
              <a:t>46</a:t>
            </a:fld>
            <a:endParaRPr lang="en-US"/>
          </a:p>
        </p:txBody>
      </p:sp>
    </p:spTree>
    <p:extLst>
      <p:ext uri="{BB962C8B-B14F-4D97-AF65-F5344CB8AC3E}">
        <p14:creationId xmlns:p14="http://schemas.microsoft.com/office/powerpoint/2010/main" val="1342376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scans on both servers have completed, I can click on them to view the discovered details</a:t>
            </a:r>
          </a:p>
        </p:txBody>
      </p:sp>
      <p:sp>
        <p:nvSpPr>
          <p:cNvPr id="4" name="Slide Number Placeholder 3"/>
          <p:cNvSpPr>
            <a:spLocks noGrp="1"/>
          </p:cNvSpPr>
          <p:nvPr>
            <p:ph type="sldNum" sz="quarter" idx="5"/>
          </p:nvPr>
        </p:nvSpPr>
        <p:spPr/>
        <p:txBody>
          <a:bodyPr/>
          <a:lstStyle/>
          <a:p>
            <a:fld id="{C0266568-8866-4C84-8539-EF622BCAB1DE}" type="slidenum">
              <a:rPr lang="en-US" smtClean="0"/>
              <a:t>47</a:t>
            </a:fld>
            <a:endParaRPr lang="en-US"/>
          </a:p>
        </p:txBody>
      </p:sp>
    </p:spTree>
    <p:extLst>
      <p:ext uri="{BB962C8B-B14F-4D97-AF65-F5344CB8AC3E}">
        <p14:creationId xmlns:p14="http://schemas.microsoft.com/office/powerpoint/2010/main" val="2803597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FS1 I can see all of the shares, along with the share type, size, and number of files</a:t>
            </a:r>
          </a:p>
        </p:txBody>
      </p:sp>
      <p:sp>
        <p:nvSpPr>
          <p:cNvPr id="4" name="Slide Number Placeholder 3"/>
          <p:cNvSpPr>
            <a:spLocks noGrp="1"/>
          </p:cNvSpPr>
          <p:nvPr>
            <p:ph type="sldNum" sz="quarter" idx="5"/>
          </p:nvPr>
        </p:nvSpPr>
        <p:spPr/>
        <p:txBody>
          <a:bodyPr/>
          <a:lstStyle/>
          <a:p>
            <a:fld id="{C0266568-8866-4C84-8539-EF622BCAB1DE}" type="slidenum">
              <a:rPr lang="en-US" smtClean="0"/>
              <a:t>48</a:t>
            </a:fld>
            <a:endParaRPr lang="en-US"/>
          </a:p>
        </p:txBody>
      </p:sp>
    </p:spTree>
    <p:extLst>
      <p:ext uri="{BB962C8B-B14F-4D97-AF65-F5344CB8AC3E}">
        <p14:creationId xmlns:p14="http://schemas.microsoft.com/office/powerpoint/2010/main" val="386811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your could strategy.  Raise hands for 100% cloud, 100% on prem or hybrid.</a:t>
            </a:r>
          </a:p>
          <a:p>
            <a:r>
              <a:rPr lang="en-US" dirty="0"/>
              <a:t>Microsoft knows hybrid is a common configuration for most customers.  Many new features in 2019 are designed to promote this</a:t>
            </a:r>
          </a:p>
        </p:txBody>
      </p:sp>
      <p:sp>
        <p:nvSpPr>
          <p:cNvPr id="4" name="Slide Number Placeholder 3"/>
          <p:cNvSpPr>
            <a:spLocks noGrp="1"/>
          </p:cNvSpPr>
          <p:nvPr>
            <p:ph type="sldNum" sz="quarter" idx="5"/>
          </p:nvPr>
        </p:nvSpPr>
        <p:spPr/>
        <p:txBody>
          <a:bodyPr/>
          <a:lstStyle/>
          <a:p>
            <a:fld id="{C0266568-8866-4C84-8539-EF622BCAB1DE}" type="slidenum">
              <a:rPr lang="en-US" smtClean="0"/>
              <a:t>11</a:t>
            </a:fld>
            <a:endParaRPr lang="en-US"/>
          </a:p>
        </p:txBody>
      </p:sp>
    </p:spTree>
    <p:extLst>
      <p:ext uri="{BB962C8B-B14F-4D97-AF65-F5344CB8AC3E}">
        <p14:creationId xmlns:p14="http://schemas.microsoft.com/office/powerpoint/2010/main" val="2543090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 even click on share to drill down deeper and see full properties, like shadow copy status, file encryption, volume drive info, and all other relevant info</a:t>
            </a:r>
          </a:p>
        </p:txBody>
      </p:sp>
      <p:sp>
        <p:nvSpPr>
          <p:cNvPr id="4" name="Slide Number Placeholder 3"/>
          <p:cNvSpPr>
            <a:spLocks noGrp="1"/>
          </p:cNvSpPr>
          <p:nvPr>
            <p:ph type="sldNum" sz="quarter" idx="5"/>
          </p:nvPr>
        </p:nvSpPr>
        <p:spPr/>
        <p:txBody>
          <a:bodyPr/>
          <a:lstStyle/>
          <a:p>
            <a:fld id="{C0266568-8866-4C84-8539-EF622BCAB1DE}" type="slidenum">
              <a:rPr lang="en-US" smtClean="0"/>
              <a:t>49</a:t>
            </a:fld>
            <a:endParaRPr lang="en-US"/>
          </a:p>
        </p:txBody>
      </p:sp>
    </p:spTree>
    <p:extLst>
      <p:ext uri="{BB962C8B-B14F-4D97-AF65-F5344CB8AC3E}">
        <p14:creationId xmlns:p14="http://schemas.microsoft.com/office/powerpoint/2010/main" val="1474301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FS2 we can look at the NIC configuration, I can also pull up configuration and volume info as well.</a:t>
            </a:r>
          </a:p>
        </p:txBody>
      </p:sp>
      <p:sp>
        <p:nvSpPr>
          <p:cNvPr id="4" name="Slide Number Placeholder 3"/>
          <p:cNvSpPr>
            <a:spLocks noGrp="1"/>
          </p:cNvSpPr>
          <p:nvPr>
            <p:ph type="sldNum" sz="quarter" idx="5"/>
          </p:nvPr>
        </p:nvSpPr>
        <p:spPr/>
        <p:txBody>
          <a:bodyPr/>
          <a:lstStyle/>
          <a:p>
            <a:fld id="{C0266568-8866-4C84-8539-EF622BCAB1DE}" type="slidenum">
              <a:rPr lang="en-US" smtClean="0"/>
              <a:t>50</a:t>
            </a:fld>
            <a:endParaRPr lang="en-US"/>
          </a:p>
        </p:txBody>
      </p:sp>
    </p:spTree>
    <p:extLst>
      <p:ext uri="{BB962C8B-B14F-4D97-AF65-F5344CB8AC3E}">
        <p14:creationId xmlns:p14="http://schemas.microsoft.com/office/powerpoint/2010/main" val="1586902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we’ve reviewed our discovery data, we can add our destitution server for fs01.  In this case sms2019-02</a:t>
            </a:r>
          </a:p>
        </p:txBody>
      </p:sp>
      <p:sp>
        <p:nvSpPr>
          <p:cNvPr id="4" name="Slide Number Placeholder 3"/>
          <p:cNvSpPr>
            <a:spLocks noGrp="1"/>
          </p:cNvSpPr>
          <p:nvPr>
            <p:ph type="sldNum" sz="quarter" idx="5"/>
          </p:nvPr>
        </p:nvSpPr>
        <p:spPr/>
        <p:txBody>
          <a:bodyPr/>
          <a:lstStyle/>
          <a:p>
            <a:fld id="{C0266568-8866-4C84-8539-EF622BCAB1DE}" type="slidenum">
              <a:rPr lang="en-US" smtClean="0"/>
              <a:t>51</a:t>
            </a:fld>
            <a:endParaRPr lang="en-US"/>
          </a:p>
        </p:txBody>
      </p:sp>
    </p:spTree>
    <p:extLst>
      <p:ext uri="{BB962C8B-B14F-4D97-AF65-F5344CB8AC3E}">
        <p14:creationId xmlns:p14="http://schemas.microsoft.com/office/powerpoint/2010/main" val="28106264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destination server will also scan to validate that I have the proper volumes and storage capacity for migration.  The shares from the target server will </a:t>
            </a:r>
            <a:r>
              <a:rPr lang="en-US" dirty="0" err="1"/>
              <a:t>automap</a:t>
            </a:r>
            <a:r>
              <a:rPr lang="en-US" dirty="0"/>
              <a:t> to the destination.  </a:t>
            </a:r>
          </a:p>
          <a:p>
            <a:r>
              <a:rPr lang="en-US" dirty="0"/>
              <a:t>If there are shares I do not wish to migrate, I can uncheck the box at the bottom and leave those behind.</a:t>
            </a:r>
          </a:p>
        </p:txBody>
      </p:sp>
      <p:sp>
        <p:nvSpPr>
          <p:cNvPr id="4" name="Slide Number Placeholder 3"/>
          <p:cNvSpPr>
            <a:spLocks noGrp="1"/>
          </p:cNvSpPr>
          <p:nvPr>
            <p:ph type="sldNum" sz="quarter" idx="5"/>
          </p:nvPr>
        </p:nvSpPr>
        <p:spPr/>
        <p:txBody>
          <a:bodyPr/>
          <a:lstStyle/>
          <a:p>
            <a:fld id="{C0266568-8866-4C84-8539-EF622BCAB1DE}" type="slidenum">
              <a:rPr lang="en-US" smtClean="0"/>
              <a:t>52</a:t>
            </a:fld>
            <a:endParaRPr lang="en-US"/>
          </a:p>
        </p:txBody>
      </p:sp>
    </p:spTree>
    <p:extLst>
      <p:ext uri="{BB962C8B-B14F-4D97-AF65-F5344CB8AC3E}">
        <p14:creationId xmlns:p14="http://schemas.microsoft.com/office/powerpoint/2010/main" val="1273630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add our destination server for FS02.. Another 2019 server sms2019-03</a:t>
            </a:r>
          </a:p>
        </p:txBody>
      </p:sp>
      <p:sp>
        <p:nvSpPr>
          <p:cNvPr id="4" name="Slide Number Placeholder 3"/>
          <p:cNvSpPr>
            <a:spLocks noGrp="1"/>
          </p:cNvSpPr>
          <p:nvPr>
            <p:ph type="sldNum" sz="quarter" idx="5"/>
          </p:nvPr>
        </p:nvSpPr>
        <p:spPr/>
        <p:txBody>
          <a:bodyPr/>
          <a:lstStyle/>
          <a:p>
            <a:fld id="{C0266568-8866-4C84-8539-EF622BCAB1DE}" type="slidenum">
              <a:rPr lang="en-US" smtClean="0"/>
              <a:t>53</a:t>
            </a:fld>
            <a:endParaRPr lang="en-US"/>
          </a:p>
        </p:txBody>
      </p:sp>
    </p:spTree>
    <p:extLst>
      <p:ext uri="{BB962C8B-B14F-4D97-AF65-F5344CB8AC3E}">
        <p14:creationId xmlns:p14="http://schemas.microsoft.com/office/powerpoint/2010/main" val="25258924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the destination server is validated, and the shares </a:t>
            </a:r>
            <a:r>
              <a:rPr lang="en-US" dirty="0" err="1"/>
              <a:t>automap</a:t>
            </a:r>
            <a:r>
              <a:rPr lang="en-US" dirty="0"/>
              <a:t> to the new server</a:t>
            </a:r>
          </a:p>
        </p:txBody>
      </p:sp>
      <p:sp>
        <p:nvSpPr>
          <p:cNvPr id="4" name="Slide Number Placeholder 3"/>
          <p:cNvSpPr>
            <a:spLocks noGrp="1"/>
          </p:cNvSpPr>
          <p:nvPr>
            <p:ph type="sldNum" sz="quarter" idx="5"/>
          </p:nvPr>
        </p:nvSpPr>
        <p:spPr/>
        <p:txBody>
          <a:bodyPr/>
          <a:lstStyle/>
          <a:p>
            <a:fld id="{C0266568-8866-4C84-8539-EF622BCAB1DE}" type="slidenum">
              <a:rPr lang="en-US" smtClean="0"/>
              <a:t>54</a:t>
            </a:fld>
            <a:endParaRPr lang="en-US"/>
          </a:p>
        </p:txBody>
      </p:sp>
    </p:spTree>
    <p:extLst>
      <p:ext uri="{BB962C8B-B14F-4D97-AF65-F5344CB8AC3E}">
        <p14:creationId xmlns:p14="http://schemas.microsoft.com/office/powerpoint/2010/main" val="3333364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can prepare my file transfer by choosing if I want to checksum each transferred file for verification, I can also set a max duration and retry numbers</a:t>
            </a:r>
          </a:p>
        </p:txBody>
      </p:sp>
      <p:sp>
        <p:nvSpPr>
          <p:cNvPr id="4" name="Slide Number Placeholder 3"/>
          <p:cNvSpPr>
            <a:spLocks noGrp="1"/>
          </p:cNvSpPr>
          <p:nvPr>
            <p:ph type="sldNum" sz="quarter" idx="5"/>
          </p:nvPr>
        </p:nvSpPr>
        <p:spPr/>
        <p:txBody>
          <a:bodyPr/>
          <a:lstStyle/>
          <a:p>
            <a:fld id="{C0266568-8866-4C84-8539-EF622BCAB1DE}" type="slidenum">
              <a:rPr lang="en-US" smtClean="0"/>
              <a:t>55</a:t>
            </a:fld>
            <a:endParaRPr lang="en-US"/>
          </a:p>
        </p:txBody>
      </p:sp>
    </p:spTree>
    <p:extLst>
      <p:ext uri="{BB962C8B-B14F-4D97-AF65-F5344CB8AC3E}">
        <p14:creationId xmlns:p14="http://schemas.microsoft.com/office/powerpoint/2010/main" val="3175336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Storage migration validates each step of the process.  Before transferring our data we run another validation to check to make sure both target and destination servers can </a:t>
            </a:r>
            <a:r>
              <a:rPr lang="en-US" dirty="0" err="1"/>
              <a:t>tak</a:t>
            </a:r>
            <a:r>
              <a:rPr lang="en-US" dirty="0"/>
              <a:t> to each other, that the volumes are mounted correctly, and that the file systems are healthy and supported.  I can drill down on both validation results to see detailed information</a:t>
            </a:r>
          </a:p>
        </p:txBody>
      </p:sp>
      <p:sp>
        <p:nvSpPr>
          <p:cNvPr id="4" name="Slide Number Placeholder 3"/>
          <p:cNvSpPr>
            <a:spLocks noGrp="1"/>
          </p:cNvSpPr>
          <p:nvPr>
            <p:ph type="sldNum" sz="quarter" idx="5"/>
          </p:nvPr>
        </p:nvSpPr>
        <p:spPr/>
        <p:txBody>
          <a:bodyPr/>
          <a:lstStyle/>
          <a:p>
            <a:fld id="{C0266568-8866-4C84-8539-EF622BCAB1DE}" type="slidenum">
              <a:rPr lang="en-US" smtClean="0"/>
              <a:t>56</a:t>
            </a:fld>
            <a:endParaRPr lang="en-US"/>
          </a:p>
        </p:txBody>
      </p:sp>
    </p:spTree>
    <p:extLst>
      <p:ext uri="{BB962C8B-B14F-4D97-AF65-F5344CB8AC3E}">
        <p14:creationId xmlns:p14="http://schemas.microsoft.com/office/powerpoint/2010/main" val="2135956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all of our validations look good, we’re ready </a:t>
            </a:r>
            <a:r>
              <a:rPr lang="en-US" dirty="0" err="1"/>
              <a:t>tos</a:t>
            </a:r>
            <a:r>
              <a:rPr lang="en-US" dirty="0"/>
              <a:t> tart transferring data. </a:t>
            </a:r>
          </a:p>
        </p:txBody>
      </p:sp>
      <p:sp>
        <p:nvSpPr>
          <p:cNvPr id="4" name="Slide Number Placeholder 3"/>
          <p:cNvSpPr>
            <a:spLocks noGrp="1"/>
          </p:cNvSpPr>
          <p:nvPr>
            <p:ph type="sldNum" sz="quarter" idx="5"/>
          </p:nvPr>
        </p:nvSpPr>
        <p:spPr/>
        <p:txBody>
          <a:bodyPr/>
          <a:lstStyle/>
          <a:p>
            <a:fld id="{C0266568-8866-4C84-8539-EF622BCAB1DE}" type="slidenum">
              <a:rPr lang="en-US" smtClean="0"/>
              <a:t>57</a:t>
            </a:fld>
            <a:endParaRPr lang="en-US"/>
          </a:p>
        </p:txBody>
      </p:sp>
    </p:spTree>
    <p:extLst>
      <p:ext uri="{BB962C8B-B14F-4D97-AF65-F5344CB8AC3E}">
        <p14:creationId xmlns:p14="http://schemas.microsoft.com/office/powerpoint/2010/main" val="40889305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on the dashboard we can see the status of our running jobs, along with the speed at which files are copying.</a:t>
            </a:r>
          </a:p>
        </p:txBody>
      </p:sp>
      <p:sp>
        <p:nvSpPr>
          <p:cNvPr id="4" name="Slide Number Placeholder 3"/>
          <p:cNvSpPr>
            <a:spLocks noGrp="1"/>
          </p:cNvSpPr>
          <p:nvPr>
            <p:ph type="sldNum" sz="quarter" idx="5"/>
          </p:nvPr>
        </p:nvSpPr>
        <p:spPr/>
        <p:txBody>
          <a:bodyPr/>
          <a:lstStyle/>
          <a:p>
            <a:fld id="{C0266568-8866-4C84-8539-EF622BCAB1DE}" type="slidenum">
              <a:rPr lang="en-US" smtClean="0"/>
              <a:t>58</a:t>
            </a:fld>
            <a:endParaRPr lang="en-US"/>
          </a:p>
        </p:txBody>
      </p:sp>
    </p:spTree>
    <p:extLst>
      <p:ext uri="{BB962C8B-B14F-4D97-AF65-F5344CB8AC3E}">
        <p14:creationId xmlns:p14="http://schemas.microsoft.com/office/powerpoint/2010/main" val="3972922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you have edge servers in schools or admin offices outside of your primary DC that need Azure access?  ANA is a great way to connect to azure without adding firewalls or security gateways to maintain a VPN connection.</a:t>
            </a:r>
          </a:p>
        </p:txBody>
      </p:sp>
      <p:sp>
        <p:nvSpPr>
          <p:cNvPr id="4" name="Slide Number Placeholder 3"/>
          <p:cNvSpPr>
            <a:spLocks noGrp="1"/>
          </p:cNvSpPr>
          <p:nvPr>
            <p:ph type="sldNum" sz="quarter" idx="5"/>
          </p:nvPr>
        </p:nvSpPr>
        <p:spPr/>
        <p:txBody>
          <a:bodyPr/>
          <a:lstStyle/>
          <a:p>
            <a:fld id="{C0266568-8866-4C84-8539-EF622BCAB1DE}" type="slidenum">
              <a:rPr lang="en-US" smtClean="0"/>
              <a:t>12</a:t>
            </a:fld>
            <a:endParaRPr lang="en-US"/>
          </a:p>
        </p:txBody>
      </p:sp>
    </p:spTree>
    <p:extLst>
      <p:ext uri="{BB962C8B-B14F-4D97-AF65-F5344CB8AC3E}">
        <p14:creationId xmlns:p14="http://schemas.microsoft.com/office/powerpoint/2010/main" val="17097214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transfer has completed, I can even download a CSV containing information on each and every file copied.  I see the name of every file, it’s </a:t>
            </a:r>
            <a:r>
              <a:rPr lang="en-US" dirty="0" err="1"/>
              <a:t>apth</a:t>
            </a:r>
            <a:r>
              <a:rPr lang="en-US" dirty="0"/>
              <a:t>, size, attributes for each file, last accessed time</a:t>
            </a:r>
          </a:p>
          <a:p>
            <a:r>
              <a:rPr lang="en-US" dirty="0"/>
              <a:t>Owner, ACLS.. Full details on each and every file on the server.  This a great report to give you leader when they ask how are you sure you got all of the data transferred.  </a:t>
            </a:r>
          </a:p>
        </p:txBody>
      </p:sp>
      <p:sp>
        <p:nvSpPr>
          <p:cNvPr id="4" name="Slide Number Placeholder 3"/>
          <p:cNvSpPr>
            <a:spLocks noGrp="1"/>
          </p:cNvSpPr>
          <p:nvPr>
            <p:ph type="sldNum" sz="quarter" idx="5"/>
          </p:nvPr>
        </p:nvSpPr>
        <p:spPr/>
        <p:txBody>
          <a:bodyPr/>
          <a:lstStyle/>
          <a:p>
            <a:fld id="{C0266568-8866-4C84-8539-EF622BCAB1DE}" type="slidenum">
              <a:rPr lang="en-US" smtClean="0"/>
              <a:t>59</a:t>
            </a:fld>
            <a:endParaRPr lang="en-US"/>
          </a:p>
        </p:txBody>
      </p:sp>
    </p:spTree>
    <p:extLst>
      <p:ext uri="{BB962C8B-B14F-4D97-AF65-F5344CB8AC3E}">
        <p14:creationId xmlns:p14="http://schemas.microsoft.com/office/powerpoint/2010/main" val="7120615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once our migration job has completed, we're ready for cutover.  This is where the new server takes over the identity and network settings of the old server.  </a:t>
            </a:r>
          </a:p>
          <a:p>
            <a:r>
              <a:rPr lang="en-US" dirty="0"/>
              <a:t>It prompts us to give the old server a new or randomly generated name, along with a static of DHCP IP address so it can be accessed by your administrators later for decom.  </a:t>
            </a:r>
          </a:p>
          <a:p>
            <a:r>
              <a:rPr lang="en-US" dirty="0"/>
              <a:t>The data on the old servers still exists, we’re not changing or deleting the data.</a:t>
            </a:r>
          </a:p>
        </p:txBody>
      </p:sp>
      <p:sp>
        <p:nvSpPr>
          <p:cNvPr id="4" name="Slide Number Placeholder 3"/>
          <p:cNvSpPr>
            <a:spLocks noGrp="1"/>
          </p:cNvSpPr>
          <p:nvPr>
            <p:ph type="sldNum" sz="quarter" idx="5"/>
          </p:nvPr>
        </p:nvSpPr>
        <p:spPr/>
        <p:txBody>
          <a:bodyPr/>
          <a:lstStyle/>
          <a:p>
            <a:fld id="{C0266568-8866-4C84-8539-EF622BCAB1DE}" type="slidenum">
              <a:rPr lang="en-US" smtClean="0"/>
              <a:t>60</a:t>
            </a:fld>
            <a:endParaRPr lang="en-US"/>
          </a:p>
        </p:txBody>
      </p:sp>
    </p:spTree>
    <p:extLst>
      <p:ext uri="{BB962C8B-B14F-4D97-AF65-F5344CB8AC3E}">
        <p14:creationId xmlns:p14="http://schemas.microsoft.com/office/powerpoint/2010/main" val="5589717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 the same thing for fs2</a:t>
            </a:r>
          </a:p>
        </p:txBody>
      </p:sp>
      <p:sp>
        <p:nvSpPr>
          <p:cNvPr id="4" name="Slide Number Placeholder 3"/>
          <p:cNvSpPr>
            <a:spLocks noGrp="1"/>
          </p:cNvSpPr>
          <p:nvPr>
            <p:ph type="sldNum" sz="quarter" idx="5"/>
          </p:nvPr>
        </p:nvSpPr>
        <p:spPr/>
        <p:txBody>
          <a:bodyPr/>
          <a:lstStyle/>
          <a:p>
            <a:fld id="{C0266568-8866-4C84-8539-EF622BCAB1DE}" type="slidenum">
              <a:rPr lang="en-US" smtClean="0"/>
              <a:t>61</a:t>
            </a:fld>
            <a:endParaRPr lang="en-US"/>
          </a:p>
        </p:txBody>
      </p:sp>
    </p:spTree>
    <p:extLst>
      <p:ext uri="{BB962C8B-B14F-4D97-AF65-F5344CB8AC3E}">
        <p14:creationId xmlns:p14="http://schemas.microsoft.com/office/powerpoint/2010/main" val="491736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we validate precut over to make sure that everything is going to go as planned.  </a:t>
            </a:r>
          </a:p>
        </p:txBody>
      </p:sp>
      <p:sp>
        <p:nvSpPr>
          <p:cNvPr id="4" name="Slide Number Placeholder 3"/>
          <p:cNvSpPr>
            <a:spLocks noGrp="1"/>
          </p:cNvSpPr>
          <p:nvPr>
            <p:ph type="sldNum" sz="quarter" idx="5"/>
          </p:nvPr>
        </p:nvSpPr>
        <p:spPr/>
        <p:txBody>
          <a:bodyPr/>
          <a:lstStyle/>
          <a:p>
            <a:fld id="{C0266568-8866-4C84-8539-EF622BCAB1DE}" type="slidenum">
              <a:rPr lang="en-US" smtClean="0"/>
              <a:t>62</a:t>
            </a:fld>
            <a:endParaRPr lang="en-US"/>
          </a:p>
        </p:txBody>
      </p:sp>
    </p:spTree>
    <p:extLst>
      <p:ext uri="{BB962C8B-B14F-4D97-AF65-F5344CB8AC3E}">
        <p14:creationId xmlns:p14="http://schemas.microsoft.com/office/powerpoint/2010/main" val="14523971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start the cutover process and watch it’s status as it completes.</a:t>
            </a:r>
          </a:p>
        </p:txBody>
      </p:sp>
      <p:sp>
        <p:nvSpPr>
          <p:cNvPr id="4" name="Slide Number Placeholder 3"/>
          <p:cNvSpPr>
            <a:spLocks noGrp="1"/>
          </p:cNvSpPr>
          <p:nvPr>
            <p:ph type="sldNum" sz="quarter" idx="5"/>
          </p:nvPr>
        </p:nvSpPr>
        <p:spPr/>
        <p:txBody>
          <a:bodyPr/>
          <a:lstStyle/>
          <a:p>
            <a:fld id="{C0266568-8866-4C84-8539-EF622BCAB1DE}" type="slidenum">
              <a:rPr lang="en-US" smtClean="0"/>
              <a:t>63</a:t>
            </a:fld>
            <a:endParaRPr lang="en-US"/>
          </a:p>
        </p:txBody>
      </p:sp>
    </p:spTree>
    <p:extLst>
      <p:ext uri="{BB962C8B-B14F-4D97-AF65-F5344CB8AC3E}">
        <p14:creationId xmlns:p14="http://schemas.microsoft.com/office/powerpoint/2010/main" val="14148487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server is done, we’re just waiting on fs02</a:t>
            </a:r>
          </a:p>
        </p:txBody>
      </p:sp>
      <p:sp>
        <p:nvSpPr>
          <p:cNvPr id="4" name="Slide Number Placeholder 3"/>
          <p:cNvSpPr>
            <a:spLocks noGrp="1"/>
          </p:cNvSpPr>
          <p:nvPr>
            <p:ph type="sldNum" sz="quarter" idx="5"/>
          </p:nvPr>
        </p:nvSpPr>
        <p:spPr/>
        <p:txBody>
          <a:bodyPr/>
          <a:lstStyle/>
          <a:p>
            <a:fld id="{C0266568-8866-4C84-8539-EF622BCAB1DE}" type="slidenum">
              <a:rPr lang="en-US" smtClean="0"/>
              <a:t>64</a:t>
            </a:fld>
            <a:endParaRPr lang="en-US"/>
          </a:p>
        </p:txBody>
      </p:sp>
    </p:spTree>
    <p:extLst>
      <p:ext uri="{BB962C8B-B14F-4D97-AF65-F5344CB8AC3E}">
        <p14:creationId xmlns:p14="http://schemas.microsoft.com/office/powerpoint/2010/main" val="721800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move migrate to server 2016 or 2019 on prem</a:t>
            </a:r>
          </a:p>
          <a:p>
            <a:r>
              <a:rPr lang="en-US" dirty="0"/>
              <a:t>Or Azure files in the cloud</a:t>
            </a:r>
          </a:p>
          <a:p>
            <a:r>
              <a:rPr lang="en-US" dirty="0"/>
              <a:t>When migrating to 2016 Windows </a:t>
            </a:r>
            <a:r>
              <a:rPr lang="en-US" dirty="0" err="1"/>
              <a:t>amdin</a:t>
            </a:r>
            <a:r>
              <a:rPr lang="en-US" dirty="0"/>
              <a:t> center running on 2019 is still required as an orchestration server. It can run on a destination target. </a:t>
            </a:r>
          </a:p>
        </p:txBody>
      </p:sp>
      <p:sp>
        <p:nvSpPr>
          <p:cNvPr id="4" name="Slide Number Placeholder 3"/>
          <p:cNvSpPr>
            <a:spLocks noGrp="1"/>
          </p:cNvSpPr>
          <p:nvPr>
            <p:ph type="sldNum" sz="quarter" idx="5"/>
          </p:nvPr>
        </p:nvSpPr>
        <p:spPr/>
        <p:txBody>
          <a:bodyPr/>
          <a:lstStyle/>
          <a:p>
            <a:fld id="{C0266568-8866-4C84-8539-EF622BCAB1DE}" type="slidenum">
              <a:rPr lang="en-US" smtClean="0"/>
              <a:t>65</a:t>
            </a:fld>
            <a:endParaRPr lang="en-US"/>
          </a:p>
        </p:txBody>
      </p:sp>
    </p:spTree>
    <p:extLst>
      <p:ext uri="{BB962C8B-B14F-4D97-AF65-F5344CB8AC3E}">
        <p14:creationId xmlns:p14="http://schemas.microsoft.com/office/powerpoint/2010/main" val="4314479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66</a:t>
            </a:fld>
            <a:endParaRPr lang="en-US"/>
          </a:p>
        </p:txBody>
      </p:sp>
    </p:spTree>
    <p:extLst>
      <p:ext uri="{BB962C8B-B14F-4D97-AF65-F5344CB8AC3E}">
        <p14:creationId xmlns:p14="http://schemas.microsoft.com/office/powerpoint/2010/main" val="14198835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67</a:t>
            </a:fld>
            <a:endParaRPr lang="en-US"/>
          </a:p>
        </p:txBody>
      </p:sp>
    </p:spTree>
    <p:extLst>
      <p:ext uri="{BB962C8B-B14F-4D97-AF65-F5344CB8AC3E}">
        <p14:creationId xmlns:p14="http://schemas.microsoft.com/office/powerpoint/2010/main" val="20758509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68</a:t>
            </a:fld>
            <a:endParaRPr lang="en-US"/>
          </a:p>
        </p:txBody>
      </p:sp>
    </p:spTree>
    <p:extLst>
      <p:ext uri="{BB962C8B-B14F-4D97-AF65-F5344CB8AC3E}">
        <p14:creationId xmlns:p14="http://schemas.microsoft.com/office/powerpoint/2010/main" val="18168418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add Azure network connector</a:t>
            </a:r>
          </a:p>
        </p:txBody>
      </p:sp>
      <p:sp>
        <p:nvSpPr>
          <p:cNvPr id="4" name="Slide Number Placeholder 3"/>
          <p:cNvSpPr>
            <a:spLocks noGrp="1"/>
          </p:cNvSpPr>
          <p:nvPr>
            <p:ph type="sldNum" sz="quarter" idx="5"/>
          </p:nvPr>
        </p:nvSpPr>
        <p:spPr/>
        <p:txBody>
          <a:bodyPr/>
          <a:lstStyle/>
          <a:p>
            <a:fld id="{C0266568-8866-4C84-8539-EF622BCAB1DE}" type="slidenum">
              <a:rPr lang="en-US" smtClean="0"/>
              <a:t>13</a:t>
            </a:fld>
            <a:endParaRPr lang="en-US"/>
          </a:p>
        </p:txBody>
      </p:sp>
    </p:spTree>
    <p:extLst>
      <p:ext uri="{BB962C8B-B14F-4D97-AF65-F5344CB8AC3E}">
        <p14:creationId xmlns:p14="http://schemas.microsoft.com/office/powerpoint/2010/main" val="17650807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HCI Microsoft made a ton of improvements in 2016.  Many of those like SDN required </a:t>
            </a:r>
            <a:r>
              <a:rPr lang="en-US" dirty="0" err="1"/>
              <a:t>pwoershell</a:t>
            </a:r>
            <a:r>
              <a:rPr lang="en-US" dirty="0"/>
              <a:t> and advanced knowledge to set up and configure.</a:t>
            </a:r>
          </a:p>
          <a:p>
            <a:r>
              <a:rPr lang="en-US" dirty="0"/>
              <a:t>Now the same work can be done in a few clicks in Windows Admin Center</a:t>
            </a:r>
          </a:p>
        </p:txBody>
      </p:sp>
      <p:sp>
        <p:nvSpPr>
          <p:cNvPr id="4" name="Slide Number Placeholder 3"/>
          <p:cNvSpPr>
            <a:spLocks noGrp="1"/>
          </p:cNvSpPr>
          <p:nvPr>
            <p:ph type="sldNum" sz="quarter" idx="5"/>
          </p:nvPr>
        </p:nvSpPr>
        <p:spPr/>
        <p:txBody>
          <a:bodyPr/>
          <a:lstStyle/>
          <a:p>
            <a:fld id="{C0266568-8866-4C84-8539-EF622BCAB1DE}" type="slidenum">
              <a:rPr lang="en-US" smtClean="0"/>
              <a:t>69</a:t>
            </a:fld>
            <a:endParaRPr lang="en-US"/>
          </a:p>
        </p:txBody>
      </p:sp>
    </p:spTree>
    <p:extLst>
      <p:ext uri="{BB962C8B-B14F-4D97-AF65-F5344CB8AC3E}">
        <p14:creationId xmlns:p14="http://schemas.microsoft.com/office/powerpoint/2010/main" val="30167401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70</a:t>
            </a:fld>
            <a:endParaRPr lang="en-US"/>
          </a:p>
        </p:txBody>
      </p:sp>
    </p:spTree>
    <p:extLst>
      <p:ext uri="{BB962C8B-B14F-4D97-AF65-F5344CB8AC3E}">
        <p14:creationId xmlns:p14="http://schemas.microsoft.com/office/powerpoint/2010/main" val="17858188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71</a:t>
            </a:fld>
            <a:endParaRPr lang="en-US"/>
          </a:p>
        </p:txBody>
      </p:sp>
    </p:spTree>
    <p:extLst>
      <p:ext uri="{BB962C8B-B14F-4D97-AF65-F5344CB8AC3E}">
        <p14:creationId xmlns:p14="http://schemas.microsoft.com/office/powerpoint/2010/main" val="18855224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ATP is included in server 2019</a:t>
            </a:r>
          </a:p>
        </p:txBody>
      </p:sp>
      <p:sp>
        <p:nvSpPr>
          <p:cNvPr id="4" name="Slide Number Placeholder 3"/>
          <p:cNvSpPr>
            <a:spLocks noGrp="1"/>
          </p:cNvSpPr>
          <p:nvPr>
            <p:ph type="sldNum" sz="quarter" idx="5"/>
          </p:nvPr>
        </p:nvSpPr>
        <p:spPr/>
        <p:txBody>
          <a:bodyPr/>
          <a:lstStyle/>
          <a:p>
            <a:fld id="{C0266568-8866-4C84-8539-EF622BCAB1DE}" type="slidenum">
              <a:rPr lang="en-US" smtClean="0"/>
              <a:t>72</a:t>
            </a:fld>
            <a:endParaRPr lang="en-US"/>
          </a:p>
        </p:txBody>
      </p:sp>
    </p:spTree>
    <p:extLst>
      <p:ext uri="{BB962C8B-B14F-4D97-AF65-F5344CB8AC3E}">
        <p14:creationId xmlns:p14="http://schemas.microsoft.com/office/powerpoint/2010/main" val="328194988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73</a:t>
            </a:fld>
            <a:endParaRPr lang="en-US"/>
          </a:p>
        </p:txBody>
      </p:sp>
    </p:spTree>
    <p:extLst>
      <p:ext uri="{BB962C8B-B14F-4D97-AF65-F5344CB8AC3E}">
        <p14:creationId xmlns:p14="http://schemas.microsoft.com/office/powerpoint/2010/main" val="36533095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Hello for Business, MFA, these are great tools, but many orgs still have legacy apps that require FBA that authenticate against Windows AD</a:t>
            </a:r>
          </a:p>
          <a:p>
            <a:r>
              <a:rPr lang="en-US" dirty="0"/>
              <a:t>Password less isn’t always an option</a:t>
            </a:r>
          </a:p>
        </p:txBody>
      </p:sp>
      <p:sp>
        <p:nvSpPr>
          <p:cNvPr id="4" name="Slide Number Placeholder 3"/>
          <p:cNvSpPr>
            <a:spLocks noGrp="1"/>
          </p:cNvSpPr>
          <p:nvPr>
            <p:ph type="sldNum" sz="quarter" idx="5"/>
          </p:nvPr>
        </p:nvSpPr>
        <p:spPr/>
        <p:txBody>
          <a:bodyPr/>
          <a:lstStyle/>
          <a:p>
            <a:fld id="{C0266568-8866-4C84-8539-EF622BCAB1DE}" type="slidenum">
              <a:rPr lang="en-US" smtClean="0"/>
              <a:t>74</a:t>
            </a:fld>
            <a:endParaRPr lang="en-US"/>
          </a:p>
        </p:txBody>
      </p:sp>
    </p:spTree>
    <p:extLst>
      <p:ext uri="{BB962C8B-B14F-4D97-AF65-F5344CB8AC3E}">
        <p14:creationId xmlns:p14="http://schemas.microsoft.com/office/powerpoint/2010/main" val="13296369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work MS has put into requiring strong passwords in Azure/365 can now be leveraged on prem.</a:t>
            </a:r>
          </a:p>
          <a:p>
            <a:r>
              <a:rPr lang="en-US" dirty="0"/>
              <a:t>There’s a lot of advanced AI behind this that’s not easy to run on prem.  </a:t>
            </a:r>
          </a:p>
          <a:p>
            <a:r>
              <a:rPr lang="en-US" dirty="0"/>
              <a:t>We will leverage password filters on our DCs to pass new passwords up to Azure for inspection before each and every password change</a:t>
            </a:r>
          </a:p>
          <a:p>
            <a:r>
              <a:rPr lang="en-US" dirty="0" err="1"/>
              <a:t>Lert’s</a:t>
            </a:r>
            <a:r>
              <a:rPr lang="en-US" dirty="0"/>
              <a:t> see it in action</a:t>
            </a:r>
          </a:p>
        </p:txBody>
      </p:sp>
      <p:sp>
        <p:nvSpPr>
          <p:cNvPr id="4" name="Slide Number Placeholder 3"/>
          <p:cNvSpPr>
            <a:spLocks noGrp="1"/>
          </p:cNvSpPr>
          <p:nvPr>
            <p:ph type="sldNum" sz="quarter" idx="5"/>
          </p:nvPr>
        </p:nvSpPr>
        <p:spPr/>
        <p:txBody>
          <a:bodyPr/>
          <a:lstStyle/>
          <a:p>
            <a:fld id="{C0266568-8866-4C84-8539-EF622BCAB1DE}" type="slidenum">
              <a:rPr lang="en-US" smtClean="0"/>
              <a:t>75</a:t>
            </a:fld>
            <a:endParaRPr lang="en-US"/>
          </a:p>
        </p:txBody>
      </p:sp>
    </p:spTree>
    <p:extLst>
      <p:ext uri="{BB962C8B-B14F-4D97-AF65-F5344CB8AC3E}">
        <p14:creationId xmlns:p14="http://schemas.microsoft.com/office/powerpoint/2010/main" val="10436504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76</a:t>
            </a:fld>
            <a:endParaRPr lang="en-US"/>
          </a:p>
        </p:txBody>
      </p:sp>
    </p:spTree>
    <p:extLst>
      <p:ext uri="{BB962C8B-B14F-4D97-AF65-F5344CB8AC3E}">
        <p14:creationId xmlns:p14="http://schemas.microsoft.com/office/powerpoint/2010/main" val="35568234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set it to audit mode only for testing and reporting or full enforcement</a:t>
            </a:r>
          </a:p>
          <a:p>
            <a:r>
              <a:rPr lang="en-US" dirty="0"/>
              <a:t>We also add a custom word list with school names, mascots, any common words that are easily tied to your org.</a:t>
            </a:r>
          </a:p>
          <a:p>
            <a:r>
              <a:rPr lang="en-US" dirty="0"/>
              <a:t>There’s also a built in dictionary of bad passwords.</a:t>
            </a:r>
          </a:p>
        </p:txBody>
      </p:sp>
      <p:sp>
        <p:nvSpPr>
          <p:cNvPr id="4" name="Slide Number Placeholder 3"/>
          <p:cNvSpPr>
            <a:spLocks noGrp="1"/>
          </p:cNvSpPr>
          <p:nvPr>
            <p:ph type="sldNum" sz="quarter" idx="5"/>
          </p:nvPr>
        </p:nvSpPr>
        <p:spPr/>
        <p:txBody>
          <a:bodyPr/>
          <a:lstStyle/>
          <a:p>
            <a:fld id="{C0266568-8866-4C84-8539-EF622BCAB1DE}" type="slidenum">
              <a:rPr lang="en-US" smtClean="0"/>
              <a:t>77</a:t>
            </a:fld>
            <a:endParaRPr lang="en-US"/>
          </a:p>
        </p:txBody>
      </p:sp>
    </p:spTree>
    <p:extLst>
      <p:ext uri="{BB962C8B-B14F-4D97-AF65-F5344CB8AC3E}">
        <p14:creationId xmlns:p14="http://schemas.microsoft.com/office/powerpoint/2010/main" val="16939412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banned passwords are set up, it’s time to download the connector.</a:t>
            </a:r>
          </a:p>
          <a:p>
            <a:r>
              <a:rPr lang="en-US" dirty="0"/>
              <a:t>Since this is hybrid based, our DC’s need to talk to the cloud</a:t>
            </a:r>
          </a:p>
          <a:p>
            <a:r>
              <a:rPr lang="en-US" dirty="0"/>
              <a:t>How many of you are OK with your DC’s having a direct connection to the cloud?</a:t>
            </a:r>
          </a:p>
          <a:p>
            <a:r>
              <a:rPr lang="en-US" dirty="0"/>
              <a:t>No? Me either.  That’s why there are two components</a:t>
            </a:r>
          </a:p>
          <a:p>
            <a:r>
              <a:rPr lang="en-US" dirty="0"/>
              <a:t>The password proxy sits on another non DC in your data center and acts as a relay point between on prem AD and Azure</a:t>
            </a:r>
          </a:p>
          <a:p>
            <a:r>
              <a:rPr lang="en-US" dirty="0"/>
              <a:t>The DC agent only contains the password filter itself and AD will the proxy server as a go-between to validate passwords</a:t>
            </a:r>
          </a:p>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78</a:t>
            </a:fld>
            <a:endParaRPr lang="en-US"/>
          </a:p>
        </p:txBody>
      </p:sp>
    </p:spTree>
    <p:extLst>
      <p:ext uri="{BB962C8B-B14F-4D97-AF65-F5344CB8AC3E}">
        <p14:creationId xmlns:p14="http://schemas.microsoft.com/office/powerpoint/2010/main" val="993791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Choose your subscription, location, virtual network, and then select one of your Azure virtual networking gateways.</a:t>
            </a:r>
          </a:p>
          <a:p>
            <a:r>
              <a:rPr lang="en-US" dirty="0"/>
              <a:t>No advanced networking knowledge is required. </a:t>
            </a:r>
          </a:p>
          <a:p>
            <a:r>
              <a:rPr lang="en-US" dirty="0"/>
              <a:t>With ANA you can connect to Azure from a 2019 server in just a few clicks.  It’s that easy</a:t>
            </a:r>
          </a:p>
        </p:txBody>
      </p:sp>
      <p:sp>
        <p:nvSpPr>
          <p:cNvPr id="4" name="Slide Number Placeholder 3"/>
          <p:cNvSpPr>
            <a:spLocks noGrp="1"/>
          </p:cNvSpPr>
          <p:nvPr>
            <p:ph type="sldNum" sz="quarter" idx="5"/>
          </p:nvPr>
        </p:nvSpPr>
        <p:spPr/>
        <p:txBody>
          <a:bodyPr/>
          <a:lstStyle/>
          <a:p>
            <a:fld id="{C0266568-8866-4C84-8539-EF622BCAB1DE}" type="slidenum">
              <a:rPr lang="en-US" smtClean="0"/>
              <a:t>14</a:t>
            </a:fld>
            <a:endParaRPr lang="en-US"/>
          </a:p>
        </p:txBody>
      </p:sp>
    </p:spTree>
    <p:extLst>
      <p:ext uri="{BB962C8B-B14F-4D97-AF65-F5344CB8AC3E}">
        <p14:creationId xmlns:p14="http://schemas.microsoft.com/office/powerpoint/2010/main" val="1794276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proxy agent is installed, we need to run 2 commands to register it with Azure AD</a:t>
            </a:r>
          </a:p>
        </p:txBody>
      </p:sp>
      <p:sp>
        <p:nvSpPr>
          <p:cNvPr id="4" name="Slide Number Placeholder 3"/>
          <p:cNvSpPr>
            <a:spLocks noGrp="1"/>
          </p:cNvSpPr>
          <p:nvPr>
            <p:ph type="sldNum" sz="quarter" idx="5"/>
          </p:nvPr>
        </p:nvSpPr>
        <p:spPr/>
        <p:txBody>
          <a:bodyPr/>
          <a:lstStyle/>
          <a:p>
            <a:fld id="{C0266568-8866-4C84-8539-EF622BCAB1DE}" type="slidenum">
              <a:rPr lang="en-US" smtClean="0"/>
              <a:t>79</a:t>
            </a:fld>
            <a:endParaRPr lang="en-US"/>
          </a:p>
        </p:txBody>
      </p:sp>
    </p:spTree>
    <p:extLst>
      <p:ext uri="{BB962C8B-B14F-4D97-AF65-F5344CB8AC3E}">
        <p14:creationId xmlns:p14="http://schemas.microsoft.com/office/powerpoint/2010/main" val="737160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install the password filter on all of our DCs</a:t>
            </a:r>
          </a:p>
          <a:p>
            <a:r>
              <a:rPr lang="en-US" dirty="0"/>
              <a:t>Let’s see what the end users will see, in the first case I’m going to try and change my AD password to Password1. </a:t>
            </a:r>
          </a:p>
        </p:txBody>
      </p:sp>
      <p:sp>
        <p:nvSpPr>
          <p:cNvPr id="4" name="Slide Number Placeholder 3"/>
          <p:cNvSpPr>
            <a:spLocks noGrp="1"/>
          </p:cNvSpPr>
          <p:nvPr>
            <p:ph type="sldNum" sz="quarter" idx="5"/>
          </p:nvPr>
        </p:nvSpPr>
        <p:spPr/>
        <p:txBody>
          <a:bodyPr/>
          <a:lstStyle/>
          <a:p>
            <a:fld id="{C0266568-8866-4C84-8539-EF622BCAB1DE}" type="slidenum">
              <a:rPr lang="en-US" smtClean="0"/>
              <a:t>80</a:t>
            </a:fld>
            <a:endParaRPr lang="en-US"/>
          </a:p>
        </p:txBody>
      </p:sp>
    </p:spTree>
    <p:extLst>
      <p:ext uri="{BB962C8B-B14F-4D97-AF65-F5344CB8AC3E}">
        <p14:creationId xmlns:p14="http://schemas.microsoft.com/office/powerpoint/2010/main" val="19302337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built in bad password list blocks it</a:t>
            </a:r>
          </a:p>
        </p:txBody>
      </p:sp>
      <p:sp>
        <p:nvSpPr>
          <p:cNvPr id="4" name="Slide Number Placeholder 3"/>
          <p:cNvSpPr>
            <a:spLocks noGrp="1"/>
          </p:cNvSpPr>
          <p:nvPr>
            <p:ph type="sldNum" sz="quarter" idx="5"/>
          </p:nvPr>
        </p:nvSpPr>
        <p:spPr/>
        <p:txBody>
          <a:bodyPr/>
          <a:lstStyle/>
          <a:p>
            <a:fld id="{C0266568-8866-4C84-8539-EF622BCAB1DE}" type="slidenum">
              <a:rPr lang="en-US" smtClean="0"/>
              <a:t>81</a:t>
            </a:fld>
            <a:endParaRPr lang="en-US"/>
          </a:p>
        </p:txBody>
      </p:sp>
    </p:spTree>
    <p:extLst>
      <p:ext uri="{BB962C8B-B14F-4D97-AF65-F5344CB8AC3E}">
        <p14:creationId xmlns:p14="http://schemas.microsoft.com/office/powerpoint/2010/main" val="42671671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try our company name.  This was one of the entries we added to our custom list</a:t>
            </a:r>
          </a:p>
        </p:txBody>
      </p:sp>
      <p:sp>
        <p:nvSpPr>
          <p:cNvPr id="4" name="Slide Number Placeholder 3"/>
          <p:cNvSpPr>
            <a:spLocks noGrp="1"/>
          </p:cNvSpPr>
          <p:nvPr>
            <p:ph type="sldNum" sz="quarter" idx="5"/>
          </p:nvPr>
        </p:nvSpPr>
        <p:spPr/>
        <p:txBody>
          <a:bodyPr/>
          <a:lstStyle/>
          <a:p>
            <a:fld id="{C0266568-8866-4C84-8539-EF622BCAB1DE}" type="slidenum">
              <a:rPr lang="en-US" smtClean="0"/>
              <a:t>82</a:t>
            </a:fld>
            <a:endParaRPr lang="en-US"/>
          </a:p>
        </p:txBody>
      </p:sp>
    </p:spTree>
    <p:extLst>
      <p:ext uri="{BB962C8B-B14F-4D97-AF65-F5344CB8AC3E}">
        <p14:creationId xmlns:p14="http://schemas.microsoft.com/office/powerpoint/2010/main" val="18198403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Blocked again</a:t>
            </a:r>
          </a:p>
        </p:txBody>
      </p:sp>
      <p:sp>
        <p:nvSpPr>
          <p:cNvPr id="4" name="Slide Number Placeholder 3"/>
          <p:cNvSpPr>
            <a:spLocks noGrp="1"/>
          </p:cNvSpPr>
          <p:nvPr>
            <p:ph type="sldNum" sz="quarter" idx="5"/>
          </p:nvPr>
        </p:nvSpPr>
        <p:spPr/>
        <p:txBody>
          <a:bodyPr/>
          <a:lstStyle/>
          <a:p>
            <a:fld id="{C0266568-8866-4C84-8539-EF622BCAB1DE}" type="slidenum">
              <a:rPr lang="en-US" smtClean="0"/>
              <a:t>83</a:t>
            </a:fld>
            <a:endParaRPr lang="en-US"/>
          </a:p>
        </p:txBody>
      </p:sp>
    </p:spTree>
    <p:extLst>
      <p:ext uri="{BB962C8B-B14F-4D97-AF65-F5344CB8AC3E}">
        <p14:creationId xmlns:p14="http://schemas.microsoft.com/office/powerpoint/2010/main" val="26962931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company name again, only this time I’ll swap the T for an underscore.</a:t>
            </a:r>
          </a:p>
        </p:txBody>
      </p:sp>
      <p:sp>
        <p:nvSpPr>
          <p:cNvPr id="4" name="Slide Number Placeholder 3"/>
          <p:cNvSpPr>
            <a:spLocks noGrp="1"/>
          </p:cNvSpPr>
          <p:nvPr>
            <p:ph type="sldNum" sz="quarter" idx="5"/>
          </p:nvPr>
        </p:nvSpPr>
        <p:spPr/>
        <p:txBody>
          <a:bodyPr/>
          <a:lstStyle/>
          <a:p>
            <a:fld id="{C0266568-8866-4C84-8539-EF622BCAB1DE}" type="slidenum">
              <a:rPr lang="en-US" smtClean="0"/>
              <a:t>84</a:t>
            </a:fld>
            <a:endParaRPr lang="en-US"/>
          </a:p>
        </p:txBody>
      </p:sp>
    </p:spTree>
    <p:extLst>
      <p:ext uri="{BB962C8B-B14F-4D97-AF65-F5344CB8AC3E}">
        <p14:creationId xmlns:p14="http://schemas.microsoft.com/office/powerpoint/2010/main" val="6389436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Nope</a:t>
            </a:r>
          </a:p>
        </p:txBody>
      </p:sp>
      <p:sp>
        <p:nvSpPr>
          <p:cNvPr id="4" name="Slide Number Placeholder 3"/>
          <p:cNvSpPr>
            <a:spLocks noGrp="1"/>
          </p:cNvSpPr>
          <p:nvPr>
            <p:ph type="sldNum" sz="quarter" idx="5"/>
          </p:nvPr>
        </p:nvSpPr>
        <p:spPr/>
        <p:txBody>
          <a:bodyPr/>
          <a:lstStyle/>
          <a:p>
            <a:fld id="{C0266568-8866-4C84-8539-EF622BCAB1DE}" type="slidenum">
              <a:rPr lang="en-US" smtClean="0"/>
              <a:t>85</a:t>
            </a:fld>
            <a:endParaRPr lang="en-US"/>
          </a:p>
        </p:txBody>
      </p:sp>
    </p:spTree>
    <p:extLst>
      <p:ext uri="{BB962C8B-B14F-4D97-AF65-F5344CB8AC3E}">
        <p14:creationId xmlns:p14="http://schemas.microsoft.com/office/powerpoint/2010/main" val="10520620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86</a:t>
            </a:fld>
            <a:endParaRPr lang="en-US"/>
          </a:p>
        </p:txBody>
      </p:sp>
    </p:spTree>
    <p:extLst>
      <p:ext uri="{BB962C8B-B14F-4D97-AF65-F5344CB8AC3E}">
        <p14:creationId xmlns:p14="http://schemas.microsoft.com/office/powerpoint/2010/main" val="24550621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87</a:t>
            </a:fld>
            <a:endParaRPr lang="en-US"/>
          </a:p>
        </p:txBody>
      </p:sp>
    </p:spTree>
    <p:extLst>
      <p:ext uri="{BB962C8B-B14F-4D97-AF65-F5344CB8AC3E}">
        <p14:creationId xmlns:p14="http://schemas.microsoft.com/office/powerpoint/2010/main" val="242453416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top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88</a:t>
            </a:fld>
            <a:endParaRPr lang="en-US"/>
          </a:p>
        </p:txBody>
      </p:sp>
    </p:spTree>
    <p:extLst>
      <p:ext uri="{BB962C8B-B14F-4D97-AF65-F5344CB8AC3E}">
        <p14:creationId xmlns:p14="http://schemas.microsoft.com/office/powerpoint/2010/main" val="2384128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data in sync between multiple on prem servers, or sync a replica to the cloud.</a:t>
            </a:r>
          </a:p>
          <a:p>
            <a:r>
              <a:rPr lang="en-US" dirty="0"/>
              <a:t>Set </a:t>
            </a:r>
            <a:r>
              <a:rPr lang="en-US" dirty="0" err="1"/>
              <a:t>Tieiring</a:t>
            </a:r>
            <a:r>
              <a:rPr lang="en-US" dirty="0"/>
              <a:t> thresholds for % of disk space free and Azure Sync will maintain that level of available space by offloading cold files to Azure.</a:t>
            </a:r>
          </a:p>
          <a:p>
            <a:r>
              <a:rPr lang="en-US" dirty="0"/>
              <a:t>A heap map is generated to by looking </a:t>
            </a:r>
            <a:r>
              <a:rPr lang="en-US" dirty="0" err="1"/>
              <a:t>ata</a:t>
            </a:r>
            <a:r>
              <a:rPr lang="en-US" dirty="0"/>
              <a:t> </a:t>
            </a:r>
            <a:r>
              <a:rPr lang="en-US" dirty="0" err="1"/>
              <a:t>ccess</a:t>
            </a:r>
            <a:r>
              <a:rPr lang="en-US" dirty="0"/>
              <a:t> patterns to determine what hot files need to be cached locally, and what files can be offloaded.</a:t>
            </a:r>
          </a:p>
          <a:p>
            <a:r>
              <a:rPr lang="en-US" dirty="0"/>
              <a:t>Synced only files are still visible in Explorer but do not consume space on disk.</a:t>
            </a:r>
          </a:p>
        </p:txBody>
      </p:sp>
      <p:sp>
        <p:nvSpPr>
          <p:cNvPr id="4" name="Slide Number Placeholder 3"/>
          <p:cNvSpPr>
            <a:spLocks noGrp="1"/>
          </p:cNvSpPr>
          <p:nvPr>
            <p:ph type="sldNum" sz="quarter" idx="5"/>
          </p:nvPr>
        </p:nvSpPr>
        <p:spPr/>
        <p:txBody>
          <a:bodyPr/>
          <a:lstStyle/>
          <a:p>
            <a:fld id="{C0266568-8866-4C84-8539-EF622BCAB1DE}" type="slidenum">
              <a:rPr lang="en-US" smtClean="0"/>
              <a:t>16</a:t>
            </a:fld>
            <a:endParaRPr lang="en-US"/>
          </a:p>
        </p:txBody>
      </p:sp>
    </p:spTree>
    <p:extLst>
      <p:ext uri="{BB962C8B-B14F-4D97-AF65-F5344CB8AC3E}">
        <p14:creationId xmlns:p14="http://schemas.microsoft.com/office/powerpoint/2010/main" val="512314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89</a:t>
            </a:fld>
            <a:endParaRPr lang="en-US"/>
          </a:p>
        </p:txBody>
      </p:sp>
    </p:spTree>
    <p:extLst>
      <p:ext uri="{BB962C8B-B14F-4D97-AF65-F5344CB8AC3E}">
        <p14:creationId xmlns:p14="http://schemas.microsoft.com/office/powerpoint/2010/main" val="7681140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90</a:t>
            </a:fld>
            <a:endParaRPr lang="en-US"/>
          </a:p>
        </p:txBody>
      </p:sp>
    </p:spTree>
    <p:extLst>
      <p:ext uri="{BB962C8B-B14F-4D97-AF65-F5344CB8AC3E}">
        <p14:creationId xmlns:p14="http://schemas.microsoft.com/office/powerpoint/2010/main" val="19343235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top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91</a:t>
            </a:fld>
            <a:endParaRPr lang="en-US"/>
          </a:p>
        </p:txBody>
      </p:sp>
    </p:spTree>
    <p:extLst>
      <p:ext uri="{BB962C8B-B14F-4D97-AF65-F5344CB8AC3E}">
        <p14:creationId xmlns:p14="http://schemas.microsoft.com/office/powerpoint/2010/main" val="63169151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top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92</a:t>
            </a:fld>
            <a:endParaRPr lang="en-US"/>
          </a:p>
        </p:txBody>
      </p:sp>
    </p:spTree>
    <p:extLst>
      <p:ext uri="{BB962C8B-B14F-4D97-AF65-F5344CB8AC3E}">
        <p14:creationId xmlns:p14="http://schemas.microsoft.com/office/powerpoint/2010/main" val="6567913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Managing Core was hard, especially for those </a:t>
            </a:r>
            <a:r>
              <a:rPr lang="en-US" dirty="0" err="1"/>
              <a:t>wh</a:t>
            </a:r>
            <a:r>
              <a:rPr lang="en-US" dirty="0"/>
              <a:t> aren’t 100% comfortable with </a:t>
            </a:r>
            <a:r>
              <a:rPr lang="en-US" dirty="0" err="1"/>
              <a:t>powershell</a:t>
            </a:r>
            <a:r>
              <a:rPr lang="en-US" dirty="0"/>
              <a:t>.</a:t>
            </a:r>
          </a:p>
          <a:p>
            <a:r>
              <a:rPr lang="en-US" dirty="0"/>
              <a:t>Now with WAC, RSAT, and PowerShell, Most of the reasons to log into a server can be done remotely with other tools.</a:t>
            </a:r>
          </a:p>
          <a:p>
            <a:r>
              <a:rPr lang="en-US" dirty="0"/>
              <a:t>There are still some app installers though that don’t play nice with server core.</a:t>
            </a:r>
          </a:p>
          <a:p>
            <a:r>
              <a:rPr lang="en-US" dirty="0"/>
              <a:t>Which brings us to Features on Demand</a:t>
            </a:r>
          </a:p>
        </p:txBody>
      </p:sp>
      <p:sp>
        <p:nvSpPr>
          <p:cNvPr id="4" name="Slide Number Placeholder 3"/>
          <p:cNvSpPr>
            <a:spLocks noGrp="1"/>
          </p:cNvSpPr>
          <p:nvPr>
            <p:ph type="sldNum" sz="quarter" idx="5"/>
          </p:nvPr>
        </p:nvSpPr>
        <p:spPr/>
        <p:txBody>
          <a:bodyPr/>
          <a:lstStyle/>
          <a:p>
            <a:fld id="{C0266568-8866-4C84-8539-EF622BCAB1DE}" type="slidenum">
              <a:rPr lang="en-US" smtClean="0"/>
              <a:t>93</a:t>
            </a:fld>
            <a:endParaRPr lang="en-US"/>
          </a:p>
        </p:txBody>
      </p:sp>
    </p:spTree>
    <p:extLst>
      <p:ext uri="{BB962C8B-B14F-4D97-AF65-F5344CB8AC3E}">
        <p14:creationId xmlns:p14="http://schemas.microsoft.com/office/powerpoint/2010/main" val="9291239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FOD is contained is an ISO that can be downloaded </a:t>
            </a:r>
            <a:r>
              <a:rPr lang="en-US" dirty="0" err="1"/>
              <a:t>whereever</a:t>
            </a:r>
            <a:r>
              <a:rPr lang="en-US" dirty="0"/>
              <a:t> you get your server </a:t>
            </a:r>
            <a:r>
              <a:rPr lang="en-US" dirty="0" err="1"/>
              <a:t>isntallers</a:t>
            </a:r>
            <a:r>
              <a:rPr lang="en-US" dirty="0"/>
              <a:t>, VLC, Eval center </a:t>
            </a:r>
            <a:r>
              <a:rPr lang="en-US" dirty="0" err="1"/>
              <a:t>etc</a:t>
            </a:r>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94</a:t>
            </a:fld>
            <a:endParaRPr lang="en-US"/>
          </a:p>
        </p:txBody>
      </p:sp>
    </p:spTree>
    <p:extLst>
      <p:ext uri="{BB962C8B-B14F-4D97-AF65-F5344CB8AC3E}">
        <p14:creationId xmlns:p14="http://schemas.microsoft.com/office/powerpoint/2010/main" val="58081939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95</a:t>
            </a:fld>
            <a:endParaRPr lang="en-US"/>
          </a:p>
        </p:txBody>
      </p:sp>
    </p:spTree>
    <p:extLst>
      <p:ext uri="{BB962C8B-B14F-4D97-AF65-F5344CB8AC3E}">
        <p14:creationId xmlns:p14="http://schemas.microsoft.com/office/powerpoint/2010/main" val="36017232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FOD is installed lets try to access some local debug and troubleshooting tools on the server</a:t>
            </a:r>
          </a:p>
        </p:txBody>
      </p:sp>
      <p:sp>
        <p:nvSpPr>
          <p:cNvPr id="4" name="Slide Number Placeholder 3"/>
          <p:cNvSpPr>
            <a:spLocks noGrp="1"/>
          </p:cNvSpPr>
          <p:nvPr>
            <p:ph type="sldNum" sz="quarter" idx="5"/>
          </p:nvPr>
        </p:nvSpPr>
        <p:spPr/>
        <p:txBody>
          <a:bodyPr/>
          <a:lstStyle/>
          <a:p>
            <a:fld id="{C0266568-8866-4C84-8539-EF622BCAB1DE}" type="slidenum">
              <a:rPr lang="en-US" smtClean="0"/>
              <a:t>96</a:t>
            </a:fld>
            <a:endParaRPr lang="en-US"/>
          </a:p>
        </p:txBody>
      </p:sp>
    </p:spTree>
    <p:extLst>
      <p:ext uri="{BB962C8B-B14F-4D97-AF65-F5344CB8AC3E}">
        <p14:creationId xmlns:p14="http://schemas.microsoft.com/office/powerpoint/2010/main" val="367002542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MMC?  No go</a:t>
            </a:r>
          </a:p>
        </p:txBody>
      </p:sp>
      <p:sp>
        <p:nvSpPr>
          <p:cNvPr id="4" name="Slide Number Placeholder 3"/>
          <p:cNvSpPr>
            <a:spLocks noGrp="1"/>
          </p:cNvSpPr>
          <p:nvPr>
            <p:ph type="sldNum" sz="quarter" idx="5"/>
          </p:nvPr>
        </p:nvSpPr>
        <p:spPr/>
        <p:txBody>
          <a:bodyPr/>
          <a:lstStyle/>
          <a:p>
            <a:fld id="{C0266568-8866-4C84-8539-EF622BCAB1DE}" type="slidenum">
              <a:rPr lang="en-US" smtClean="0"/>
              <a:t>97</a:t>
            </a:fld>
            <a:endParaRPr lang="en-US"/>
          </a:p>
        </p:txBody>
      </p:sp>
    </p:spTree>
    <p:extLst>
      <p:ext uri="{BB962C8B-B14F-4D97-AF65-F5344CB8AC3E}">
        <p14:creationId xmlns:p14="http://schemas.microsoft.com/office/powerpoint/2010/main" val="41381753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a:t>
            </a:r>
            <a:r>
              <a:rPr lang="en-US" dirty="0" err="1"/>
              <a:t>eventviewer</a:t>
            </a:r>
            <a:r>
              <a:rPr lang="en-US" dirty="0"/>
              <a:t>? Nope</a:t>
            </a:r>
          </a:p>
        </p:txBody>
      </p:sp>
      <p:sp>
        <p:nvSpPr>
          <p:cNvPr id="4" name="Slide Number Placeholder 3"/>
          <p:cNvSpPr>
            <a:spLocks noGrp="1"/>
          </p:cNvSpPr>
          <p:nvPr>
            <p:ph type="sldNum" sz="quarter" idx="5"/>
          </p:nvPr>
        </p:nvSpPr>
        <p:spPr/>
        <p:txBody>
          <a:bodyPr/>
          <a:lstStyle/>
          <a:p>
            <a:fld id="{C0266568-8866-4C84-8539-EF622BCAB1DE}" type="slidenum">
              <a:rPr lang="en-US" smtClean="0"/>
              <a:t>98</a:t>
            </a:fld>
            <a:endParaRPr lang="en-US"/>
          </a:p>
        </p:txBody>
      </p:sp>
    </p:spTree>
    <p:extLst>
      <p:ext uri="{BB962C8B-B14F-4D97-AF65-F5344CB8AC3E}">
        <p14:creationId xmlns:p14="http://schemas.microsoft.com/office/powerpoint/2010/main" val="2509764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First you will need to register your Windows Admin Center to Microsoft Azure. This can be done in the settings of Windows Admin Center. If you haven’t done this yet, the wizard will guide you through. After this is done you can go to the Azure Backup Extension in Windows Admin Center and sign in. You can now configure Azure Backup directly in Windows Admin Center.</a:t>
            </a:r>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18</a:t>
            </a:fld>
            <a:endParaRPr lang="en-US"/>
          </a:p>
        </p:txBody>
      </p:sp>
    </p:spTree>
    <p:extLst>
      <p:ext uri="{BB962C8B-B14F-4D97-AF65-F5344CB8AC3E}">
        <p14:creationId xmlns:p14="http://schemas.microsoft.com/office/powerpoint/2010/main" val="26107005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Windows Explorer? You guessed it</a:t>
            </a:r>
          </a:p>
        </p:txBody>
      </p:sp>
      <p:sp>
        <p:nvSpPr>
          <p:cNvPr id="4" name="Slide Number Placeholder 3"/>
          <p:cNvSpPr>
            <a:spLocks noGrp="1"/>
          </p:cNvSpPr>
          <p:nvPr>
            <p:ph type="sldNum" sz="quarter" idx="5"/>
          </p:nvPr>
        </p:nvSpPr>
        <p:spPr/>
        <p:txBody>
          <a:bodyPr/>
          <a:lstStyle/>
          <a:p>
            <a:fld id="{C0266568-8866-4C84-8539-EF622BCAB1DE}" type="slidenum">
              <a:rPr lang="en-US" smtClean="0"/>
              <a:t>99</a:t>
            </a:fld>
            <a:endParaRPr lang="en-US"/>
          </a:p>
        </p:txBody>
      </p:sp>
    </p:spTree>
    <p:extLst>
      <p:ext uri="{BB962C8B-B14F-4D97-AF65-F5344CB8AC3E}">
        <p14:creationId xmlns:p14="http://schemas.microsoft.com/office/powerpoint/2010/main" val="8086673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add FOD.  We run the DISM command from the previous slide</a:t>
            </a:r>
          </a:p>
        </p:txBody>
      </p:sp>
      <p:sp>
        <p:nvSpPr>
          <p:cNvPr id="4" name="Slide Number Placeholder 3"/>
          <p:cNvSpPr>
            <a:spLocks noGrp="1"/>
          </p:cNvSpPr>
          <p:nvPr>
            <p:ph type="sldNum" sz="quarter" idx="5"/>
          </p:nvPr>
        </p:nvSpPr>
        <p:spPr/>
        <p:txBody>
          <a:bodyPr/>
          <a:lstStyle/>
          <a:p>
            <a:fld id="{C0266568-8866-4C84-8539-EF622BCAB1DE}" type="slidenum">
              <a:rPr lang="en-US" smtClean="0"/>
              <a:t>100</a:t>
            </a:fld>
            <a:endParaRPr lang="en-US"/>
          </a:p>
        </p:txBody>
      </p:sp>
    </p:spTree>
    <p:extLst>
      <p:ext uri="{BB962C8B-B14F-4D97-AF65-F5344CB8AC3E}">
        <p14:creationId xmlns:p14="http://schemas.microsoft.com/office/powerpoint/2010/main" val="14244932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my centralized view… All of my servers are compliant.  I can also use the schedule update button at the top left to schedule updates across all of my servers.  </a:t>
            </a:r>
          </a:p>
        </p:txBody>
      </p:sp>
      <p:sp>
        <p:nvSpPr>
          <p:cNvPr id="4" name="Slide Number Placeholder 3"/>
          <p:cNvSpPr>
            <a:spLocks noGrp="1"/>
          </p:cNvSpPr>
          <p:nvPr>
            <p:ph type="sldNum" sz="quarter" idx="5"/>
          </p:nvPr>
        </p:nvSpPr>
        <p:spPr/>
        <p:txBody>
          <a:bodyPr/>
          <a:lstStyle/>
          <a:p>
            <a:fld id="{C0266568-8866-4C84-8539-EF622BCAB1DE}" type="slidenum">
              <a:rPr lang="en-US" smtClean="0"/>
              <a:t>101</a:t>
            </a:fld>
            <a:endParaRPr lang="en-US"/>
          </a:p>
        </p:txBody>
      </p:sp>
    </p:spTree>
    <p:extLst>
      <p:ext uri="{BB962C8B-B14F-4D97-AF65-F5344CB8AC3E}">
        <p14:creationId xmlns:p14="http://schemas.microsoft.com/office/powerpoint/2010/main" val="213279965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wait for it to </a:t>
            </a:r>
            <a:r>
              <a:rPr lang="en-US" dirty="0" err="1"/>
              <a:t>compelte</a:t>
            </a:r>
            <a:endParaRPr lang="en-US" dirty="0"/>
          </a:p>
        </p:txBody>
      </p:sp>
      <p:sp>
        <p:nvSpPr>
          <p:cNvPr id="4" name="Slide Number Placeholder 3"/>
          <p:cNvSpPr>
            <a:spLocks noGrp="1"/>
          </p:cNvSpPr>
          <p:nvPr>
            <p:ph type="sldNum" sz="quarter" idx="5"/>
          </p:nvPr>
        </p:nvSpPr>
        <p:spPr/>
        <p:txBody>
          <a:bodyPr/>
          <a:lstStyle/>
          <a:p>
            <a:fld id="{C0266568-8866-4C84-8539-EF622BCAB1DE}" type="slidenum">
              <a:rPr lang="en-US" smtClean="0"/>
              <a:t>102</a:t>
            </a:fld>
            <a:endParaRPr lang="en-US"/>
          </a:p>
        </p:txBody>
      </p:sp>
    </p:spTree>
    <p:extLst>
      <p:ext uri="{BB962C8B-B14F-4D97-AF65-F5344CB8AC3E}">
        <p14:creationId xmlns:p14="http://schemas.microsoft.com/office/powerpoint/2010/main" val="13285842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need to reboot for the changes to take affect</a:t>
            </a:r>
          </a:p>
        </p:txBody>
      </p:sp>
      <p:sp>
        <p:nvSpPr>
          <p:cNvPr id="4" name="Slide Number Placeholder 3"/>
          <p:cNvSpPr>
            <a:spLocks noGrp="1"/>
          </p:cNvSpPr>
          <p:nvPr>
            <p:ph type="sldNum" sz="quarter" idx="5"/>
          </p:nvPr>
        </p:nvSpPr>
        <p:spPr/>
        <p:txBody>
          <a:bodyPr/>
          <a:lstStyle/>
          <a:p>
            <a:fld id="{C0266568-8866-4C84-8539-EF622BCAB1DE}" type="slidenum">
              <a:rPr lang="en-US" smtClean="0"/>
              <a:t>103</a:t>
            </a:fld>
            <a:endParaRPr lang="en-US"/>
          </a:p>
        </p:txBody>
      </p:sp>
    </p:spTree>
    <p:extLst>
      <p:ext uri="{BB962C8B-B14F-4D97-AF65-F5344CB8AC3E}">
        <p14:creationId xmlns:p14="http://schemas.microsoft.com/office/powerpoint/2010/main" val="222310075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server has come back up, you’ll notice that the window border on the login screen is blue.</a:t>
            </a:r>
          </a:p>
          <a:p>
            <a:r>
              <a:rPr lang="en-US" dirty="0"/>
              <a:t>This is to let us know that FOD is enabled.  It will return to gray after login</a:t>
            </a:r>
          </a:p>
        </p:txBody>
      </p:sp>
      <p:sp>
        <p:nvSpPr>
          <p:cNvPr id="4" name="Slide Number Placeholder 3"/>
          <p:cNvSpPr>
            <a:spLocks noGrp="1"/>
          </p:cNvSpPr>
          <p:nvPr>
            <p:ph type="sldNum" sz="quarter" idx="5"/>
          </p:nvPr>
        </p:nvSpPr>
        <p:spPr/>
        <p:txBody>
          <a:bodyPr/>
          <a:lstStyle/>
          <a:p>
            <a:fld id="{C0266568-8866-4C84-8539-EF622BCAB1DE}" type="slidenum">
              <a:rPr lang="en-US" smtClean="0"/>
              <a:t>104</a:t>
            </a:fld>
            <a:endParaRPr lang="en-US"/>
          </a:p>
        </p:txBody>
      </p:sp>
    </p:spTree>
    <p:extLst>
      <p:ext uri="{BB962C8B-B14F-4D97-AF65-F5344CB8AC3E}">
        <p14:creationId xmlns:p14="http://schemas.microsoft.com/office/powerpoint/2010/main" val="24164382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 to gray</a:t>
            </a:r>
          </a:p>
        </p:txBody>
      </p:sp>
      <p:sp>
        <p:nvSpPr>
          <p:cNvPr id="4" name="Slide Number Placeholder 3"/>
          <p:cNvSpPr>
            <a:spLocks noGrp="1"/>
          </p:cNvSpPr>
          <p:nvPr>
            <p:ph type="sldNum" sz="quarter" idx="5"/>
          </p:nvPr>
        </p:nvSpPr>
        <p:spPr/>
        <p:txBody>
          <a:bodyPr/>
          <a:lstStyle/>
          <a:p>
            <a:fld id="{C0266568-8866-4C84-8539-EF622BCAB1DE}" type="slidenum">
              <a:rPr lang="en-US" smtClean="0"/>
              <a:t>105</a:t>
            </a:fld>
            <a:endParaRPr lang="en-US"/>
          </a:p>
        </p:txBody>
      </p:sp>
    </p:spTree>
    <p:extLst>
      <p:ext uri="{BB962C8B-B14F-4D97-AF65-F5344CB8AC3E}">
        <p14:creationId xmlns:p14="http://schemas.microsoft.com/office/powerpoint/2010/main" val="202810584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try MMC again</a:t>
            </a:r>
          </a:p>
        </p:txBody>
      </p:sp>
      <p:sp>
        <p:nvSpPr>
          <p:cNvPr id="4" name="Slide Number Placeholder 3"/>
          <p:cNvSpPr>
            <a:spLocks noGrp="1"/>
          </p:cNvSpPr>
          <p:nvPr>
            <p:ph type="sldNum" sz="quarter" idx="5"/>
          </p:nvPr>
        </p:nvSpPr>
        <p:spPr/>
        <p:txBody>
          <a:bodyPr/>
          <a:lstStyle/>
          <a:p>
            <a:fld id="{C0266568-8866-4C84-8539-EF622BCAB1DE}" type="slidenum">
              <a:rPr lang="en-US" smtClean="0"/>
              <a:t>106</a:t>
            </a:fld>
            <a:endParaRPr lang="en-US"/>
          </a:p>
        </p:txBody>
      </p:sp>
    </p:spTree>
    <p:extLst>
      <p:ext uri="{BB962C8B-B14F-4D97-AF65-F5344CB8AC3E}">
        <p14:creationId xmlns:p14="http://schemas.microsoft.com/office/powerpoint/2010/main" val="128492490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Eventviewer</a:t>
            </a:r>
            <a:r>
              <a:rPr lang="en-US" dirty="0"/>
              <a:t>?</a:t>
            </a:r>
          </a:p>
        </p:txBody>
      </p:sp>
      <p:sp>
        <p:nvSpPr>
          <p:cNvPr id="4" name="Slide Number Placeholder 3"/>
          <p:cNvSpPr>
            <a:spLocks noGrp="1"/>
          </p:cNvSpPr>
          <p:nvPr>
            <p:ph type="sldNum" sz="quarter" idx="5"/>
          </p:nvPr>
        </p:nvSpPr>
        <p:spPr/>
        <p:txBody>
          <a:bodyPr/>
          <a:lstStyle/>
          <a:p>
            <a:fld id="{C0266568-8866-4C84-8539-EF622BCAB1DE}" type="slidenum">
              <a:rPr lang="en-US" smtClean="0"/>
              <a:t>107</a:t>
            </a:fld>
            <a:endParaRPr lang="en-US"/>
          </a:p>
        </p:txBody>
      </p:sp>
    </p:spTree>
    <p:extLst>
      <p:ext uri="{BB962C8B-B14F-4D97-AF65-F5344CB8AC3E}">
        <p14:creationId xmlns:p14="http://schemas.microsoft.com/office/powerpoint/2010/main" val="46352249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file explorer they all work</a:t>
            </a:r>
          </a:p>
        </p:txBody>
      </p:sp>
      <p:sp>
        <p:nvSpPr>
          <p:cNvPr id="4" name="Slide Number Placeholder 3"/>
          <p:cNvSpPr>
            <a:spLocks noGrp="1"/>
          </p:cNvSpPr>
          <p:nvPr>
            <p:ph type="sldNum" sz="quarter" idx="5"/>
          </p:nvPr>
        </p:nvSpPr>
        <p:spPr/>
        <p:txBody>
          <a:bodyPr/>
          <a:lstStyle/>
          <a:p>
            <a:fld id="{C0266568-8866-4C84-8539-EF622BCAB1DE}" type="slidenum">
              <a:rPr lang="en-US" smtClean="0"/>
              <a:t>108</a:t>
            </a:fld>
            <a:endParaRPr lang="en-US"/>
          </a:p>
        </p:txBody>
      </p:sp>
    </p:spTree>
    <p:extLst>
      <p:ext uri="{BB962C8B-B14F-4D97-AF65-F5344CB8AC3E}">
        <p14:creationId xmlns:p14="http://schemas.microsoft.com/office/powerpoint/2010/main" val="150232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Blank Bullet Point Slide">
    <p:spTree>
      <p:nvGrpSpPr>
        <p:cNvPr id="1" name=""/>
        <p:cNvGrpSpPr/>
        <p:nvPr/>
      </p:nvGrpSpPr>
      <p:grpSpPr>
        <a:xfrm>
          <a:off x="0" y="0"/>
          <a:ext cx="0" cy="0"/>
          <a:chOff x="0" y="0"/>
          <a:chExt cx="0" cy="0"/>
        </a:xfrm>
      </p:grpSpPr>
      <p:sp>
        <p:nvSpPr>
          <p:cNvPr id="2" name="Rectangle 1"/>
          <p:cNvSpPr/>
          <p:nvPr userDrawn="1"/>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4" name="Straight Connector 3"/>
          <p:cNvCxnSpPr/>
          <p:nvPr userDrawn="1"/>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4" name="Text Placeholder 2"/>
          <p:cNvSpPr txBox="1">
            <a:spLocks/>
          </p:cNvSpPr>
          <p:nvPr userDrawn="1"/>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24" name="Title 23"/>
          <p:cNvSpPr>
            <a:spLocks noGrp="1"/>
          </p:cNvSpPr>
          <p:nvPr>
            <p:ph type="title"/>
          </p:nvPr>
        </p:nvSpPr>
        <p:spPr>
          <a:xfrm>
            <a:off x="2378328" y="375576"/>
            <a:ext cx="9375522" cy="618565"/>
          </a:xfrm>
          <a:prstGeom prst="rect">
            <a:avLst/>
          </a:prstGeom>
        </p:spPr>
        <p:txBody>
          <a:bodyPr lIns="0" tIns="0" rIns="0" bIns="0" anchor="b" anchorCtr="0"/>
          <a:lstStyle>
            <a:lvl1pPr>
              <a:defRPr sz="4400"/>
            </a:lvl1pPr>
          </a:lstStyle>
          <a:p>
            <a:r>
              <a:rPr lang="en-US" dirty="0"/>
              <a:t>Click to edit Master title style</a:t>
            </a:r>
          </a:p>
        </p:txBody>
      </p:sp>
      <p:sp>
        <p:nvSpPr>
          <p:cNvPr id="17" name="Text Placeholder 16"/>
          <p:cNvSpPr>
            <a:spLocks noGrp="1"/>
          </p:cNvSpPr>
          <p:nvPr>
            <p:ph type="body" sz="quarter" idx="12"/>
          </p:nvPr>
        </p:nvSpPr>
        <p:spPr>
          <a:xfrm>
            <a:off x="2378074" y="1191339"/>
            <a:ext cx="9375775" cy="5204700"/>
          </a:xfrm>
          <a:prstGeom prst="rect">
            <a:avLst/>
          </a:prstGeom>
        </p:spPr>
        <p:txBody>
          <a:bodyPr lIns="0" tIns="0" rIns="0" bIns="0" numCol="3" spcCol="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20"/>
          <p:cNvSpPr>
            <a:spLocks noGrp="1"/>
          </p:cNvSpPr>
          <p:nvPr>
            <p:ph type="body" sz="quarter" idx="11" hasCustomPrompt="1"/>
          </p:nvPr>
        </p:nvSpPr>
        <p:spPr>
          <a:xfrm>
            <a:off x="382588" y="1279525"/>
            <a:ext cx="1217612" cy="4980259"/>
          </a:xfrm>
          <a:prstGeom prst="rect">
            <a:avLst/>
          </a:prstGeom>
        </p:spPr>
        <p:txBody>
          <a:bodyPr lIns="0" tIns="0" rIns="0" bIns="0"/>
          <a:lstStyle>
            <a:lvl1pPr marL="0" indent="0">
              <a:lnSpc>
                <a:spcPct val="150000"/>
              </a:lnSpc>
              <a:buFont typeface="Arial" panose="020B0604020202020204" pitchFamily="34" charset="0"/>
              <a:buNone/>
              <a:defRPr sz="1200" baseline="0"/>
            </a:lvl1pPr>
          </a:lstStyle>
          <a:p>
            <a:pPr lvl="0"/>
            <a:r>
              <a:rPr lang="en-US" dirty="0"/>
              <a:t>Instruction: Copy and paste text and line elements here from your other slides. Revise each to fit each slide.</a:t>
            </a:r>
          </a:p>
        </p:txBody>
      </p:sp>
    </p:spTree>
    <p:extLst>
      <p:ext uri="{BB962C8B-B14F-4D97-AF65-F5344CB8AC3E}">
        <p14:creationId xmlns:p14="http://schemas.microsoft.com/office/powerpoint/2010/main" val="944390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Subtitle and Content">
    <p:spTree>
      <p:nvGrpSpPr>
        <p:cNvPr id="1" name=""/>
        <p:cNvGrpSpPr/>
        <p:nvPr/>
      </p:nvGrpSpPr>
      <p:grpSpPr>
        <a:xfrm>
          <a:off x="0" y="0"/>
          <a:ext cx="0" cy="0"/>
          <a:chOff x="0" y="0"/>
          <a:chExt cx="0" cy="0"/>
        </a:xfrm>
      </p:grpSpPr>
      <p:sp>
        <p:nvSpPr>
          <p:cNvPr id="2" name="Rectangle 1"/>
          <p:cNvSpPr/>
          <p:nvPr userDrawn="1"/>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4" name="Straight Connector 3"/>
          <p:cNvCxnSpPr/>
          <p:nvPr userDrawn="1"/>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4" name="Text Placeholder 2"/>
          <p:cNvSpPr txBox="1">
            <a:spLocks/>
          </p:cNvSpPr>
          <p:nvPr userDrawn="1"/>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Picture Placeholder 18"/>
          <p:cNvSpPr>
            <a:spLocks noGrp="1"/>
          </p:cNvSpPr>
          <p:nvPr>
            <p:ph type="pic" sz="quarter" idx="10"/>
          </p:nvPr>
        </p:nvSpPr>
        <p:spPr>
          <a:xfrm>
            <a:off x="2378328" y="1505244"/>
            <a:ext cx="9375522" cy="4712676"/>
          </a:xfrm>
          <a:prstGeom prst="rect">
            <a:avLst/>
          </a:prstGeom>
        </p:spPr>
        <p:txBody>
          <a:bodyPr lIns="0" tIns="0" rIns="0" bIns="0"/>
          <a:lstStyle/>
          <a:p>
            <a:endParaRPr lang="en-US"/>
          </a:p>
        </p:txBody>
      </p:sp>
      <p:sp>
        <p:nvSpPr>
          <p:cNvPr id="24" name="Title 23"/>
          <p:cNvSpPr>
            <a:spLocks noGrp="1"/>
          </p:cNvSpPr>
          <p:nvPr>
            <p:ph type="title"/>
          </p:nvPr>
        </p:nvSpPr>
        <p:spPr>
          <a:xfrm>
            <a:off x="2378328" y="375576"/>
            <a:ext cx="9375522" cy="618565"/>
          </a:xfrm>
          <a:prstGeom prst="rect">
            <a:avLst/>
          </a:prstGeom>
        </p:spPr>
        <p:txBody>
          <a:bodyPr lIns="0" tIns="0" rIns="0" bIns="0" anchor="b" anchorCtr="0"/>
          <a:lstStyle>
            <a:lvl1pPr>
              <a:defRPr sz="4400"/>
            </a:lvl1pPr>
          </a:lstStyle>
          <a:p>
            <a:r>
              <a:rPr lang="en-US" dirty="0"/>
              <a:t>Click to edit Master title style</a:t>
            </a:r>
          </a:p>
        </p:txBody>
      </p:sp>
      <p:sp>
        <p:nvSpPr>
          <p:cNvPr id="26" name="Text Placeholder 25"/>
          <p:cNvSpPr>
            <a:spLocks noGrp="1"/>
          </p:cNvSpPr>
          <p:nvPr>
            <p:ph type="body" sz="quarter" idx="11"/>
          </p:nvPr>
        </p:nvSpPr>
        <p:spPr>
          <a:xfrm>
            <a:off x="2378328" y="1034021"/>
            <a:ext cx="9375522" cy="295816"/>
          </a:xfrm>
          <a:prstGeom prst="rect">
            <a:avLst/>
          </a:prstGeom>
        </p:spPr>
        <p:txBody>
          <a:bodyPr wrap="none" lIns="0" tIns="0" rIns="0" bIns="0"/>
          <a:lstStyle>
            <a:lvl1pPr marL="0" indent="0">
              <a:buNone/>
              <a:defRPr/>
            </a:lvl1pPr>
            <a:lvl2pPr marL="228600" indent="0">
              <a:buNone/>
              <a:defRPr/>
            </a:lvl2pPr>
            <a:lvl3pPr marL="401638" indent="0">
              <a:buNone/>
              <a:defRPr/>
            </a:lvl3pPr>
            <a:lvl4pPr marL="576263" indent="0">
              <a:buNone/>
              <a:defRPr/>
            </a:lvl4pPr>
            <a:lvl5pPr marL="741363" indent="0">
              <a:buNone/>
              <a:defRPr/>
            </a:lvl5pPr>
          </a:lstStyle>
          <a:p>
            <a:pPr lvl="0"/>
            <a:r>
              <a:rPr lang="en-US" dirty="0"/>
              <a:t>Click to edit Master text styles</a:t>
            </a:r>
          </a:p>
        </p:txBody>
      </p:sp>
      <p:sp>
        <p:nvSpPr>
          <p:cNvPr id="27" name="Text Placeholder 20"/>
          <p:cNvSpPr>
            <a:spLocks noGrp="1"/>
          </p:cNvSpPr>
          <p:nvPr>
            <p:ph type="body" sz="quarter" idx="12" hasCustomPrompt="1"/>
          </p:nvPr>
        </p:nvSpPr>
        <p:spPr>
          <a:xfrm>
            <a:off x="382588" y="1279525"/>
            <a:ext cx="1217612" cy="4980259"/>
          </a:xfrm>
          <a:prstGeom prst="rect">
            <a:avLst/>
          </a:prstGeom>
        </p:spPr>
        <p:txBody>
          <a:bodyPr lIns="0" tIns="0" rIns="0" bIns="0"/>
          <a:lstStyle>
            <a:lvl1pPr marL="0" indent="0">
              <a:lnSpc>
                <a:spcPct val="150000"/>
              </a:lnSpc>
              <a:buFont typeface="Arial" panose="020B0604020202020204" pitchFamily="34" charset="0"/>
              <a:buNone/>
              <a:defRPr sz="1200" baseline="0"/>
            </a:lvl1pPr>
          </a:lstStyle>
          <a:p>
            <a:pPr lvl="0"/>
            <a:r>
              <a:rPr lang="en-US" dirty="0"/>
              <a:t>Instruction: Copy and paste text and line elements here from your other slides. Revise each to fit each slide.</a:t>
            </a:r>
          </a:p>
        </p:txBody>
      </p:sp>
    </p:spTree>
    <p:extLst>
      <p:ext uri="{BB962C8B-B14F-4D97-AF65-F5344CB8AC3E}">
        <p14:creationId xmlns:p14="http://schemas.microsoft.com/office/powerpoint/2010/main" val="299231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Headline for Graphic">
    <p:spTree>
      <p:nvGrpSpPr>
        <p:cNvPr id="1" name=""/>
        <p:cNvGrpSpPr/>
        <p:nvPr/>
      </p:nvGrpSpPr>
      <p:grpSpPr>
        <a:xfrm>
          <a:off x="0" y="0"/>
          <a:ext cx="0" cy="0"/>
          <a:chOff x="0" y="0"/>
          <a:chExt cx="0" cy="0"/>
        </a:xfrm>
      </p:grpSpPr>
      <p:sp>
        <p:nvSpPr>
          <p:cNvPr id="2" name="Rectangle 1"/>
          <p:cNvSpPr/>
          <p:nvPr userDrawn="1"/>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4" name="Straight Connector 3"/>
          <p:cNvCxnSpPr/>
          <p:nvPr userDrawn="1"/>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4" name="Text Placeholder 2"/>
          <p:cNvSpPr txBox="1">
            <a:spLocks/>
          </p:cNvSpPr>
          <p:nvPr userDrawn="1"/>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24" name="Title 23"/>
          <p:cNvSpPr>
            <a:spLocks noGrp="1"/>
          </p:cNvSpPr>
          <p:nvPr>
            <p:ph type="title"/>
          </p:nvPr>
        </p:nvSpPr>
        <p:spPr>
          <a:xfrm>
            <a:off x="2378328" y="375576"/>
            <a:ext cx="9375522" cy="618565"/>
          </a:xfrm>
          <a:prstGeom prst="rect">
            <a:avLst/>
          </a:prstGeom>
        </p:spPr>
        <p:txBody>
          <a:bodyPr lIns="0" tIns="0" rIns="0" bIns="0" anchor="b" anchorCtr="0"/>
          <a:lstStyle>
            <a:lvl1pPr>
              <a:defRPr sz="4400"/>
            </a:lvl1pPr>
          </a:lstStyle>
          <a:p>
            <a:r>
              <a:rPr lang="en-US" dirty="0"/>
              <a:t>Click to edit Master title style</a:t>
            </a:r>
          </a:p>
        </p:txBody>
      </p:sp>
      <p:sp>
        <p:nvSpPr>
          <p:cNvPr id="18" name="Text Placeholder 20"/>
          <p:cNvSpPr>
            <a:spLocks noGrp="1"/>
          </p:cNvSpPr>
          <p:nvPr>
            <p:ph type="body" sz="quarter" idx="11" hasCustomPrompt="1"/>
          </p:nvPr>
        </p:nvSpPr>
        <p:spPr>
          <a:xfrm>
            <a:off x="382588" y="1279525"/>
            <a:ext cx="1217612" cy="4980259"/>
          </a:xfrm>
          <a:prstGeom prst="rect">
            <a:avLst/>
          </a:prstGeom>
        </p:spPr>
        <p:txBody>
          <a:bodyPr lIns="0" tIns="0" rIns="0" bIns="0"/>
          <a:lstStyle>
            <a:lvl1pPr marL="0" indent="0">
              <a:lnSpc>
                <a:spcPct val="150000"/>
              </a:lnSpc>
              <a:buFont typeface="Arial" panose="020B0604020202020204" pitchFamily="34" charset="0"/>
              <a:buNone/>
              <a:defRPr sz="1200" baseline="0"/>
            </a:lvl1pPr>
          </a:lstStyle>
          <a:p>
            <a:pPr lvl="0"/>
            <a:r>
              <a:rPr lang="en-US" dirty="0"/>
              <a:t>Instruction: Copy and paste text and line elements here from your other slides. Revise each to fit each slide.</a:t>
            </a:r>
          </a:p>
        </p:txBody>
      </p:sp>
      <p:sp>
        <p:nvSpPr>
          <p:cNvPr id="19" name="Picture Placeholder 18"/>
          <p:cNvSpPr>
            <a:spLocks noGrp="1"/>
          </p:cNvSpPr>
          <p:nvPr>
            <p:ph type="pic" sz="quarter" idx="10"/>
          </p:nvPr>
        </p:nvSpPr>
        <p:spPr>
          <a:xfrm>
            <a:off x="2378328" y="1104313"/>
            <a:ext cx="9375522" cy="5444993"/>
          </a:xfrm>
          <a:prstGeom prst="rect">
            <a:avLst/>
          </a:prstGeom>
        </p:spPr>
        <p:txBody>
          <a:bodyPr lIns="0" tIns="0" rIns="0" bIns="0"/>
          <a:lstStyle/>
          <a:p>
            <a:endParaRPr lang="en-US"/>
          </a:p>
        </p:txBody>
      </p:sp>
    </p:spTree>
    <p:extLst>
      <p:ext uri="{BB962C8B-B14F-4D97-AF65-F5344CB8AC3E}">
        <p14:creationId xmlns:p14="http://schemas.microsoft.com/office/powerpoint/2010/main" val="1386776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Graphic or Chart">
    <p:spTree>
      <p:nvGrpSpPr>
        <p:cNvPr id="1" name=""/>
        <p:cNvGrpSpPr/>
        <p:nvPr/>
      </p:nvGrpSpPr>
      <p:grpSpPr>
        <a:xfrm>
          <a:off x="0" y="0"/>
          <a:ext cx="0" cy="0"/>
          <a:chOff x="0" y="0"/>
          <a:chExt cx="0" cy="0"/>
        </a:xfrm>
      </p:grpSpPr>
      <p:sp>
        <p:nvSpPr>
          <p:cNvPr id="2" name="Rectangle 1"/>
          <p:cNvSpPr/>
          <p:nvPr userDrawn="1"/>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4" name="Straight Connector 3"/>
          <p:cNvCxnSpPr/>
          <p:nvPr userDrawn="1"/>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4" name="Text Placeholder 2"/>
          <p:cNvSpPr txBox="1">
            <a:spLocks/>
          </p:cNvSpPr>
          <p:nvPr userDrawn="1"/>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Picture Placeholder 16"/>
          <p:cNvSpPr>
            <a:spLocks noGrp="1"/>
          </p:cNvSpPr>
          <p:nvPr>
            <p:ph type="pic" sz="quarter" idx="10"/>
          </p:nvPr>
        </p:nvSpPr>
        <p:spPr>
          <a:xfrm>
            <a:off x="2180492" y="175846"/>
            <a:ext cx="9812216" cy="6506308"/>
          </a:xfrm>
          <a:prstGeom prst="rect">
            <a:avLst/>
          </a:prstGeom>
        </p:spPr>
        <p:txBody>
          <a:bodyPr lIns="0" tIns="0" rIns="0" bIns="0"/>
          <a:lstStyle/>
          <a:p>
            <a:endParaRPr lang="en-US" dirty="0"/>
          </a:p>
        </p:txBody>
      </p:sp>
      <p:sp>
        <p:nvSpPr>
          <p:cNvPr id="21" name="Text Placeholder 20"/>
          <p:cNvSpPr>
            <a:spLocks noGrp="1"/>
          </p:cNvSpPr>
          <p:nvPr>
            <p:ph type="body" sz="quarter" idx="11" hasCustomPrompt="1"/>
          </p:nvPr>
        </p:nvSpPr>
        <p:spPr>
          <a:xfrm>
            <a:off x="382588" y="1279525"/>
            <a:ext cx="1217612" cy="4980259"/>
          </a:xfrm>
          <a:prstGeom prst="rect">
            <a:avLst/>
          </a:prstGeom>
        </p:spPr>
        <p:txBody>
          <a:bodyPr lIns="0" tIns="0" rIns="0" bIns="0"/>
          <a:lstStyle>
            <a:lvl1pPr marL="0" indent="0">
              <a:lnSpc>
                <a:spcPct val="150000"/>
              </a:lnSpc>
              <a:buFont typeface="Arial" panose="020B0604020202020204" pitchFamily="34" charset="0"/>
              <a:buNone/>
              <a:defRPr sz="1200" baseline="0"/>
            </a:lvl1pPr>
          </a:lstStyle>
          <a:p>
            <a:pPr lvl="0"/>
            <a:r>
              <a:rPr lang="en-US" dirty="0"/>
              <a:t>Instruction: Copy and paste text and line elements here from your other slides. Revise each to fit each slide.</a:t>
            </a:r>
          </a:p>
        </p:txBody>
      </p:sp>
    </p:spTree>
    <p:extLst>
      <p:ext uri="{BB962C8B-B14F-4D97-AF65-F5344CB8AC3E}">
        <p14:creationId xmlns:p14="http://schemas.microsoft.com/office/powerpoint/2010/main" val="19551128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457303"/>
      </p:ext>
    </p:extLst>
  </p:cSld>
  <p:clrMap bg1="lt1" tx1="dk1" bg2="lt2" tx2="dk2" accent1="accent1" accent2="accent2" accent3="accent3" accent4="accent4" accent5="accent5" accent6="accent6" hlink="hlink" folHlink="folHlink"/>
  <p:sldLayoutIdLst>
    <p:sldLayoutId id="2147483668" r:id="rId1"/>
    <p:sldLayoutId id="2147483667" r:id="rId2"/>
    <p:sldLayoutId id="2147483669" r:id="rId3"/>
    <p:sldLayoutId id="2147483670" r:id="rId4"/>
  </p:sldLayoutIdLst>
  <p:hf sldNum="0" hdr="0" dt="0"/>
  <p:txStyles>
    <p:titleStyle>
      <a:lvl1pPr algn="l" defTabSz="914400" rtl="0" eaLnBrk="1" latinLnBrk="0" hangingPunct="1">
        <a:lnSpc>
          <a:spcPct val="70000"/>
        </a:lnSpc>
        <a:spcBef>
          <a:spcPct val="0"/>
        </a:spcBef>
        <a:buNone/>
        <a:defRPr sz="5400" b="1" kern="1200" spc="-150">
          <a:solidFill>
            <a:schemeClr val="tx2"/>
          </a:solidFill>
          <a:latin typeface="+mj-lt"/>
          <a:ea typeface="+mj-ea"/>
          <a:cs typeface="+mj-cs"/>
        </a:defRPr>
      </a:lvl1pPr>
    </p:titleStyle>
    <p:body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hyperlink" Target="https://docs.microsoft.com/en-us/windows-hardware/manufacture/desktop/features-on-demand-v2--capabilities"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l="699" t="11555" r="8370" b="10583"/>
          <a:stretch/>
        </p:blipFill>
        <p:spPr>
          <a:xfrm>
            <a:off x="-19049" y="-1"/>
            <a:ext cx="12211050" cy="6867525"/>
          </a:xfrm>
          <a:prstGeom prst="rect">
            <a:avLst/>
          </a:prstGeom>
        </p:spPr>
      </p:pic>
      <p:grpSp>
        <p:nvGrpSpPr>
          <p:cNvPr id="18" name="Group 17"/>
          <p:cNvGrpSpPr/>
          <p:nvPr/>
        </p:nvGrpSpPr>
        <p:grpSpPr>
          <a:xfrm>
            <a:off x="1967666" y="161925"/>
            <a:ext cx="10224333" cy="6696075"/>
            <a:chOff x="2000250" y="2889645"/>
            <a:chExt cx="9675943" cy="1840386"/>
          </a:xfrm>
        </p:grpSpPr>
        <p:sp>
          <p:nvSpPr>
            <p:cNvPr id="2" name="Title Placeholder 1"/>
            <p:cNvSpPr txBox="1">
              <a:spLocks/>
            </p:cNvSpPr>
            <p:nvPr/>
          </p:nvSpPr>
          <p:spPr>
            <a:xfrm>
              <a:off x="2000250" y="2889645"/>
              <a:ext cx="9675943" cy="1055015"/>
            </a:xfrm>
            <a:prstGeom prst="rect">
              <a:avLst/>
            </a:prstGeom>
          </p:spPr>
          <p:txBody>
            <a:bodyPr vert="horz" lIns="0" tIns="0" rIns="0" bIns="0" rtlCol="0" anchor="b" anchorCtr="0">
              <a:normAutofit/>
            </a:bodyPr>
            <a:lstStyle>
              <a:lvl1pPr algn="l" defTabSz="914400" rtl="0" eaLnBrk="1" latinLnBrk="0" hangingPunct="1">
                <a:lnSpc>
                  <a:spcPct val="70000"/>
                </a:lnSpc>
                <a:spcBef>
                  <a:spcPct val="0"/>
                </a:spcBef>
                <a:buNone/>
                <a:defRPr sz="5400" b="1" kern="1200" spc="-150">
                  <a:solidFill>
                    <a:schemeClr val="tx2"/>
                  </a:solidFill>
                  <a:latin typeface="+mj-lt"/>
                  <a:ea typeface="+mj-ea"/>
                  <a:cs typeface="+mj-cs"/>
                </a:defRPr>
              </a:lvl1pPr>
            </a:lstStyle>
            <a:p>
              <a:pPr algn="ctr">
                <a:tabLst>
                  <a:tab pos="8286750" algn="l"/>
                </a:tabLst>
              </a:pPr>
              <a:r>
                <a:rPr lang="en-US" sz="8000" spc="-300" dirty="0">
                  <a:solidFill>
                    <a:schemeClr val="bg1"/>
                  </a:solidFill>
                </a:rPr>
                <a:t>Windows Server 2019</a:t>
              </a:r>
            </a:p>
          </p:txBody>
        </p:sp>
        <p:sp>
          <p:nvSpPr>
            <p:cNvPr id="3" name="Text Placeholder 2"/>
            <p:cNvSpPr txBox="1">
              <a:spLocks/>
            </p:cNvSpPr>
            <p:nvPr/>
          </p:nvSpPr>
          <p:spPr>
            <a:xfrm>
              <a:off x="2007897" y="3928725"/>
              <a:ext cx="9668296" cy="801306"/>
            </a:xfrm>
            <a:prstGeom prst="rect">
              <a:avLst/>
            </a:prstGeom>
          </p:spPr>
          <p:txBody>
            <a:bodyPr vert="horz" lIns="0" tIns="0" rIns="0" bIns="0" rtlCol="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bg1"/>
                  </a:solidFill>
                </a:rPr>
                <a:t>Presented by: Adam Clifford, Enterprise Engineer, Heartland Business Systems</a:t>
              </a:r>
            </a:p>
            <a:p>
              <a:pPr algn="ctr"/>
              <a:r>
                <a:rPr lang="en-US" dirty="0">
                  <a:solidFill>
                    <a:schemeClr val="bg1"/>
                  </a:solidFill>
                </a:rPr>
                <a:t>March 4, 2019</a:t>
              </a:r>
            </a:p>
          </p:txBody>
        </p:sp>
      </p:grpSp>
      <p:sp>
        <p:nvSpPr>
          <p:cNvPr id="4" name="Rectangle 3"/>
          <p:cNvSpPr/>
          <p:nvPr/>
        </p:nvSpPr>
        <p:spPr>
          <a:xfrm>
            <a:off x="0" y="0"/>
            <a:ext cx="2000250" cy="6858000"/>
          </a:xfrm>
          <a:prstGeom prst="rect">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solidFill>
                  <a:schemeClr val="bg2"/>
                </a:solidFill>
              </a:rPr>
              <a:t>INTRODUCTION</a:t>
            </a:r>
          </a:p>
        </p:txBody>
      </p:sp>
      <p:cxnSp>
        <p:nvCxnSpPr>
          <p:cNvPr id="8" name="Straight Connector 7"/>
          <p:cNvCxnSpPr/>
          <p:nvPr/>
        </p:nvCxnSpPr>
        <p:spPr>
          <a:xfrm>
            <a:off x="370432" y="1366494"/>
            <a:ext cx="1221424" cy="0"/>
          </a:xfrm>
          <a:prstGeom prst="line">
            <a:avLst/>
          </a:prstGeom>
          <a:ln w="127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0432" y="2132884"/>
            <a:ext cx="1221424" cy="0"/>
          </a:xfrm>
          <a:prstGeom prst="line">
            <a:avLst/>
          </a:prstGeom>
          <a:ln w="127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solidFill>
                  <a:schemeClr val="bg2"/>
                </a:solidFill>
              </a:rPr>
              <a:t>CONFIDENTIAL. </a:t>
            </a:r>
            <a:r>
              <a:rPr lang="en-US" sz="600" dirty="0">
                <a:solidFill>
                  <a:schemeClr val="bg2"/>
                </a:solidFill>
              </a:rPr>
              <a:t>© 2016 HEARTLAND BUSINESS SYSTEMS</a:t>
            </a:r>
          </a:p>
        </p:txBody>
      </p:sp>
      <p:sp>
        <p:nvSpPr>
          <p:cNvPr id="14" name="TextBox 13"/>
          <p:cNvSpPr txBox="1"/>
          <p:nvPr/>
        </p:nvSpPr>
        <p:spPr>
          <a:xfrm>
            <a:off x="368165" y="1464924"/>
            <a:ext cx="1229070" cy="617503"/>
          </a:xfrm>
          <a:prstGeom prst="rect">
            <a:avLst/>
          </a:prstGeom>
          <a:noFill/>
          <a:ln>
            <a:noFill/>
          </a:ln>
        </p:spPr>
        <p:txBody>
          <a:bodyPr wrap="square" lIns="0" tIns="0" rIns="0" bIns="0" rtlCol="0" anchor="ctr" anchorCtr="0">
            <a:normAutofit/>
          </a:bodyPr>
          <a:lstStyle/>
          <a:p>
            <a:pPr>
              <a:lnSpc>
                <a:spcPts val="1500"/>
              </a:lnSpc>
            </a:pPr>
            <a:r>
              <a:rPr lang="en-US" kern="0" spc="-100" dirty="0">
                <a:solidFill>
                  <a:schemeClr val="bg2"/>
                </a:solidFill>
                <a:latin typeface="+mj-lt"/>
              </a:rPr>
              <a:t>HEARTLAND BUSINESS SYSTEMS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solidFill>
                  <a:schemeClr val="bg2"/>
                </a:solidFill>
                <a:latin typeface="+mj-lt"/>
              </a:rPr>
              <a:t>HBS PARTNERSHIP</a:t>
            </a:r>
          </a:p>
        </p:txBody>
      </p:sp>
    </p:spTree>
    <p:extLst>
      <p:ext uri="{BB962C8B-B14F-4D97-AF65-F5344CB8AC3E}">
        <p14:creationId xmlns:p14="http://schemas.microsoft.com/office/powerpoint/2010/main" val="4258319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Windows Admin Center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That’s WAC</a:t>
            </a:r>
          </a:p>
        </p:txBody>
      </p:sp>
      <p:sp>
        <p:nvSpPr>
          <p:cNvPr id="17" name="Rectangle 16">
            <a:extLst>
              <a:ext uri="{FF2B5EF4-FFF2-40B4-BE49-F238E27FC236}">
                <a16:creationId xmlns:a16="http://schemas.microsoft.com/office/drawing/2014/main" id="{9B2CA5AB-75F3-4B75-879F-7E99D38080FF}"/>
              </a:ext>
            </a:extLst>
          </p:cNvPr>
          <p:cNvSpPr/>
          <p:nvPr/>
        </p:nvSpPr>
        <p:spPr>
          <a:xfrm>
            <a:off x="1225846" y="1371040"/>
            <a:ext cx="10392906" cy="4216539"/>
          </a:xfrm>
          <a:prstGeom prst="rect">
            <a:avLst/>
          </a:prstGeom>
        </p:spPr>
        <p:txBody>
          <a:bodyPr wrap="square">
            <a:spAutoFit/>
          </a:bodyPr>
          <a:lstStyle/>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Free to download and use</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Two installation modes</a:t>
            </a:r>
          </a:p>
          <a:p>
            <a:pPr marL="1485900" lvl="1"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Management Gateway on Windows Server 2019</a:t>
            </a:r>
          </a:p>
          <a:p>
            <a:pPr marL="1485900" lvl="1"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Desktop mode on Windows 10</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Role based administration</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Saved “managed as” accounts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Fully extendable</a:t>
            </a:r>
          </a:p>
          <a:p>
            <a:pPr marL="1485900" lvl="1"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HPE hardware management</a:t>
            </a:r>
          </a:p>
          <a:p>
            <a:pPr marL="1485900" lvl="1"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Lenovo hardware management</a:t>
            </a:r>
          </a:p>
          <a:p>
            <a:pPr marL="1485900" lvl="1"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Windows Defender Security Center</a:t>
            </a:r>
          </a:p>
          <a:p>
            <a:pPr marL="1485900" lvl="1"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Pure Storage</a:t>
            </a:r>
          </a:p>
          <a:p>
            <a:pPr marL="1485900" lvl="1"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Many other vendor integrations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Manages on premises servers and Windows 10 workstations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 Manages Azure resources as well</a:t>
            </a:r>
          </a:p>
          <a:p>
            <a:pPr marL="1028700" fontAlgn="ctr">
              <a:buFont typeface="Arial" panose="020B0604020202020204" pitchFamily="34" charset="0"/>
              <a:buChar char="•"/>
            </a:pPr>
            <a:endParaRPr lang="en-US" sz="1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214222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8" name="Picture 17">
            <a:extLst>
              <a:ext uri="{FF2B5EF4-FFF2-40B4-BE49-F238E27FC236}">
                <a16:creationId xmlns:a16="http://schemas.microsoft.com/office/drawing/2014/main" id="{E9088CBD-FD29-42BF-BAAD-5BF37D7D732E}"/>
              </a:ext>
            </a:extLst>
          </p:cNvPr>
          <p:cNvPicPr>
            <a:picLocks noChangeAspect="1"/>
          </p:cNvPicPr>
          <p:nvPr/>
        </p:nvPicPr>
        <p:blipFill>
          <a:blip r:embed="rId4"/>
          <a:stretch>
            <a:fillRect/>
          </a:stretch>
        </p:blipFill>
        <p:spPr>
          <a:xfrm>
            <a:off x="2010162" y="1130716"/>
            <a:ext cx="10181837" cy="5727283"/>
          </a:xfrm>
          <a:prstGeom prst="rect">
            <a:avLst/>
          </a:prstGeom>
        </p:spPr>
      </p:pic>
    </p:spTree>
    <p:extLst>
      <p:ext uri="{BB962C8B-B14F-4D97-AF65-F5344CB8AC3E}">
        <p14:creationId xmlns:p14="http://schemas.microsoft.com/office/powerpoint/2010/main" val="26972891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9" name="Picture 18">
            <a:extLst>
              <a:ext uri="{FF2B5EF4-FFF2-40B4-BE49-F238E27FC236}">
                <a16:creationId xmlns:a16="http://schemas.microsoft.com/office/drawing/2014/main" id="{5E9CBCCB-2D8D-4DD8-8F96-A563CA2F8DB3}"/>
              </a:ext>
            </a:extLst>
          </p:cNvPr>
          <p:cNvPicPr>
            <a:picLocks noChangeAspect="1"/>
          </p:cNvPicPr>
          <p:nvPr/>
        </p:nvPicPr>
        <p:blipFill>
          <a:blip r:embed="rId4"/>
          <a:stretch>
            <a:fillRect/>
          </a:stretch>
        </p:blipFill>
        <p:spPr>
          <a:xfrm>
            <a:off x="2010162" y="1130716"/>
            <a:ext cx="10181837" cy="5727283"/>
          </a:xfrm>
          <a:prstGeom prst="rect">
            <a:avLst/>
          </a:prstGeom>
        </p:spPr>
      </p:pic>
    </p:spTree>
    <p:extLst>
      <p:ext uri="{BB962C8B-B14F-4D97-AF65-F5344CB8AC3E}">
        <p14:creationId xmlns:p14="http://schemas.microsoft.com/office/powerpoint/2010/main" val="142400154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8" name="Picture 17">
            <a:extLst>
              <a:ext uri="{FF2B5EF4-FFF2-40B4-BE49-F238E27FC236}">
                <a16:creationId xmlns:a16="http://schemas.microsoft.com/office/drawing/2014/main" id="{CE54F419-CC16-433C-AE89-3D8D38C6BF00}"/>
              </a:ext>
            </a:extLst>
          </p:cNvPr>
          <p:cNvPicPr>
            <a:picLocks noChangeAspect="1"/>
          </p:cNvPicPr>
          <p:nvPr/>
        </p:nvPicPr>
        <p:blipFill>
          <a:blip r:embed="rId4"/>
          <a:stretch>
            <a:fillRect/>
          </a:stretch>
        </p:blipFill>
        <p:spPr>
          <a:xfrm>
            <a:off x="1982690" y="1115264"/>
            <a:ext cx="10209309" cy="5742736"/>
          </a:xfrm>
          <a:prstGeom prst="rect">
            <a:avLst/>
          </a:prstGeom>
        </p:spPr>
      </p:pic>
    </p:spTree>
    <p:extLst>
      <p:ext uri="{BB962C8B-B14F-4D97-AF65-F5344CB8AC3E}">
        <p14:creationId xmlns:p14="http://schemas.microsoft.com/office/powerpoint/2010/main" val="1294767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9" name="Picture 18">
            <a:extLst>
              <a:ext uri="{FF2B5EF4-FFF2-40B4-BE49-F238E27FC236}">
                <a16:creationId xmlns:a16="http://schemas.microsoft.com/office/drawing/2014/main" id="{CCE478BD-AAC2-4A2F-BA6E-AF215DCB0E1B}"/>
              </a:ext>
            </a:extLst>
          </p:cNvPr>
          <p:cNvPicPr>
            <a:picLocks noChangeAspect="1"/>
          </p:cNvPicPr>
          <p:nvPr/>
        </p:nvPicPr>
        <p:blipFill>
          <a:blip r:embed="rId4"/>
          <a:stretch>
            <a:fillRect/>
          </a:stretch>
        </p:blipFill>
        <p:spPr>
          <a:xfrm>
            <a:off x="2010162" y="1130716"/>
            <a:ext cx="10181837" cy="5727283"/>
          </a:xfrm>
          <a:prstGeom prst="rect">
            <a:avLst/>
          </a:prstGeom>
        </p:spPr>
      </p:pic>
    </p:spTree>
    <p:extLst>
      <p:ext uri="{BB962C8B-B14F-4D97-AF65-F5344CB8AC3E}">
        <p14:creationId xmlns:p14="http://schemas.microsoft.com/office/powerpoint/2010/main" val="13412101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8" name="Picture 17">
            <a:extLst>
              <a:ext uri="{FF2B5EF4-FFF2-40B4-BE49-F238E27FC236}">
                <a16:creationId xmlns:a16="http://schemas.microsoft.com/office/drawing/2014/main" id="{79AE37C5-7A2C-486D-8737-09EB91439BFB}"/>
              </a:ext>
            </a:extLst>
          </p:cNvPr>
          <p:cNvPicPr>
            <a:picLocks noChangeAspect="1"/>
          </p:cNvPicPr>
          <p:nvPr/>
        </p:nvPicPr>
        <p:blipFill>
          <a:blip r:embed="rId4"/>
          <a:stretch>
            <a:fillRect/>
          </a:stretch>
        </p:blipFill>
        <p:spPr>
          <a:xfrm>
            <a:off x="2010162" y="1130716"/>
            <a:ext cx="10181837" cy="5727283"/>
          </a:xfrm>
          <a:prstGeom prst="rect">
            <a:avLst/>
          </a:prstGeom>
        </p:spPr>
      </p:pic>
    </p:spTree>
    <p:extLst>
      <p:ext uri="{BB962C8B-B14F-4D97-AF65-F5344CB8AC3E}">
        <p14:creationId xmlns:p14="http://schemas.microsoft.com/office/powerpoint/2010/main" val="9919140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9" name="Picture 18">
            <a:extLst>
              <a:ext uri="{FF2B5EF4-FFF2-40B4-BE49-F238E27FC236}">
                <a16:creationId xmlns:a16="http://schemas.microsoft.com/office/drawing/2014/main" id="{9DD4F1B5-86B6-4357-9619-228B494ACAC5}"/>
              </a:ext>
            </a:extLst>
          </p:cNvPr>
          <p:cNvPicPr>
            <a:picLocks noChangeAspect="1"/>
          </p:cNvPicPr>
          <p:nvPr/>
        </p:nvPicPr>
        <p:blipFill>
          <a:blip r:embed="rId4"/>
          <a:stretch>
            <a:fillRect/>
          </a:stretch>
        </p:blipFill>
        <p:spPr>
          <a:xfrm>
            <a:off x="2010162" y="1130716"/>
            <a:ext cx="10181837" cy="5727283"/>
          </a:xfrm>
          <a:prstGeom prst="rect">
            <a:avLst/>
          </a:prstGeom>
        </p:spPr>
      </p:pic>
    </p:spTree>
    <p:extLst>
      <p:ext uri="{BB962C8B-B14F-4D97-AF65-F5344CB8AC3E}">
        <p14:creationId xmlns:p14="http://schemas.microsoft.com/office/powerpoint/2010/main" val="337983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8" name="Picture 17">
            <a:extLst>
              <a:ext uri="{FF2B5EF4-FFF2-40B4-BE49-F238E27FC236}">
                <a16:creationId xmlns:a16="http://schemas.microsoft.com/office/drawing/2014/main" id="{7215E6DD-F3B9-4EB6-842D-66A225AD0BB2}"/>
              </a:ext>
            </a:extLst>
          </p:cNvPr>
          <p:cNvPicPr>
            <a:picLocks noChangeAspect="1"/>
          </p:cNvPicPr>
          <p:nvPr/>
        </p:nvPicPr>
        <p:blipFill>
          <a:blip r:embed="rId4"/>
          <a:stretch>
            <a:fillRect/>
          </a:stretch>
        </p:blipFill>
        <p:spPr>
          <a:xfrm>
            <a:off x="2010162" y="1130716"/>
            <a:ext cx="10181837" cy="5727283"/>
          </a:xfrm>
          <a:prstGeom prst="rect">
            <a:avLst/>
          </a:prstGeom>
        </p:spPr>
      </p:pic>
    </p:spTree>
    <p:extLst>
      <p:ext uri="{BB962C8B-B14F-4D97-AF65-F5344CB8AC3E}">
        <p14:creationId xmlns:p14="http://schemas.microsoft.com/office/powerpoint/2010/main" val="2758303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8" name="Picture 17">
            <a:extLst>
              <a:ext uri="{FF2B5EF4-FFF2-40B4-BE49-F238E27FC236}">
                <a16:creationId xmlns:a16="http://schemas.microsoft.com/office/drawing/2014/main" id="{D39F3202-8F9C-4217-869E-72388F8ED816}"/>
              </a:ext>
            </a:extLst>
          </p:cNvPr>
          <p:cNvPicPr>
            <a:picLocks noChangeAspect="1"/>
          </p:cNvPicPr>
          <p:nvPr/>
        </p:nvPicPr>
        <p:blipFill>
          <a:blip r:embed="rId4"/>
          <a:stretch>
            <a:fillRect/>
          </a:stretch>
        </p:blipFill>
        <p:spPr>
          <a:xfrm>
            <a:off x="2010162" y="1130716"/>
            <a:ext cx="10181837" cy="5727283"/>
          </a:xfrm>
          <a:prstGeom prst="rect">
            <a:avLst/>
          </a:prstGeom>
        </p:spPr>
      </p:pic>
    </p:spTree>
    <p:extLst>
      <p:ext uri="{BB962C8B-B14F-4D97-AF65-F5344CB8AC3E}">
        <p14:creationId xmlns:p14="http://schemas.microsoft.com/office/powerpoint/2010/main" val="26612354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9" name="Picture 18">
            <a:extLst>
              <a:ext uri="{FF2B5EF4-FFF2-40B4-BE49-F238E27FC236}">
                <a16:creationId xmlns:a16="http://schemas.microsoft.com/office/drawing/2014/main" id="{A0F4213B-FD06-4B12-AC12-C10FBBD090E1}"/>
              </a:ext>
            </a:extLst>
          </p:cNvPr>
          <p:cNvPicPr>
            <a:picLocks noChangeAspect="1"/>
          </p:cNvPicPr>
          <p:nvPr/>
        </p:nvPicPr>
        <p:blipFill>
          <a:blip r:embed="rId4"/>
          <a:stretch>
            <a:fillRect/>
          </a:stretch>
        </p:blipFill>
        <p:spPr>
          <a:xfrm>
            <a:off x="2052764" y="1154680"/>
            <a:ext cx="10139236" cy="5703320"/>
          </a:xfrm>
          <a:prstGeom prst="rect">
            <a:avLst/>
          </a:prstGeom>
        </p:spPr>
      </p:pic>
    </p:spTree>
    <p:extLst>
      <p:ext uri="{BB962C8B-B14F-4D97-AF65-F5344CB8AC3E}">
        <p14:creationId xmlns:p14="http://schemas.microsoft.com/office/powerpoint/2010/main" val="8537142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Features on Demand</a:t>
            </a:r>
          </a:p>
        </p:txBody>
      </p:sp>
      <p:sp>
        <p:nvSpPr>
          <p:cNvPr id="3" name="Rectangle 2">
            <a:extLst>
              <a:ext uri="{FF2B5EF4-FFF2-40B4-BE49-F238E27FC236}">
                <a16:creationId xmlns:a16="http://schemas.microsoft.com/office/drawing/2014/main" id="{74688BE5-C572-41BB-A9EA-48C05C2D5F72}"/>
              </a:ext>
            </a:extLst>
          </p:cNvPr>
          <p:cNvSpPr/>
          <p:nvPr/>
        </p:nvSpPr>
        <p:spPr>
          <a:xfrm>
            <a:off x="2192784" y="1154680"/>
            <a:ext cx="3903216" cy="4592026"/>
          </a:xfrm>
          <a:prstGeom prst="rect">
            <a:avLst/>
          </a:prstGeom>
        </p:spPr>
        <p:txBody>
          <a:bodyPr wrap="square">
            <a:spAutoFit/>
          </a:bodyPr>
          <a:lstStyle/>
          <a:p>
            <a:pPr marL="228600" lvl="0" indent="-228600" defTabSz="932742">
              <a:spcBef>
                <a:spcPct val="20000"/>
              </a:spcBef>
              <a:buSzPct val="90000"/>
              <a:buFont typeface="Wingdings" panose="05000000000000000000" pitchFamily="2" charset="2"/>
              <a:buChar char=""/>
            </a:pPr>
            <a:r>
              <a:rPr lang="en-US" sz="2800" b="1" dirty="0">
                <a:gradFill>
                  <a:gsLst>
                    <a:gs pos="1250">
                      <a:srgbClr val="1A1A1A"/>
                    </a:gs>
                    <a:gs pos="100000">
                      <a:srgbClr val="1A1A1A"/>
                    </a:gs>
                  </a:gsLst>
                  <a:lin ang="5400000" scaled="0"/>
                </a:gradFill>
                <a:latin typeface="Segoe UI Semibold" panose="020B0702040204020203" pitchFamily="34" charset="0"/>
                <a:cs typeface="Segoe UI Semibold" panose="020B0702040204020203" pitchFamily="34" charset="0"/>
              </a:rPr>
              <a:t>Apps</a:t>
            </a:r>
            <a:endParaRPr lang="en-US" sz="2200" b="1" dirty="0">
              <a:gradFill>
                <a:gsLst>
                  <a:gs pos="1250">
                    <a:srgbClr val="1A1A1A"/>
                  </a:gs>
                  <a:gs pos="100000">
                    <a:srgbClr val="1A1A1A"/>
                  </a:gs>
                </a:gsLst>
                <a:lin ang="5400000" scaled="0"/>
              </a:gradFill>
              <a:latin typeface="Segoe UI Semibold" panose="020B0702040204020203" pitchFamily="34" charset="0"/>
              <a:cs typeface="Segoe UI Semibold" panose="020B0702040204020203" pitchFamily="34" charset="0"/>
            </a:endParaRPr>
          </a:p>
          <a:p>
            <a:pPr marL="228600" lvl="0" indent="-228600" defTabSz="932742">
              <a:spcBef>
                <a:spcPct val="20000"/>
              </a:spcBef>
              <a:buSzPct val="90000"/>
              <a:buFont typeface="Wingdings" panose="05000000000000000000" pitchFamily="2" charset="2"/>
              <a:buChar char=""/>
            </a:pPr>
            <a:r>
              <a:rPr lang="en-US" sz="22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Exchange Server 2019</a:t>
            </a:r>
          </a:p>
          <a:p>
            <a:pPr lvl="1" indent="-228600" defTabSz="932742">
              <a:spcBef>
                <a:spcPct val="20000"/>
              </a:spcBef>
              <a:buSzPct val="90000"/>
              <a:buFont typeface="Wingdings" panose="05000000000000000000" pitchFamily="2" charset="2"/>
              <a:buChar char=""/>
            </a:pPr>
            <a:r>
              <a:rPr lang="en-US" sz="1500" dirty="0">
                <a:gradFill>
                  <a:gsLst>
                    <a:gs pos="1250">
                      <a:srgbClr val="1A1A1A"/>
                    </a:gs>
                    <a:gs pos="100000">
                      <a:srgbClr val="1A1A1A"/>
                    </a:gs>
                  </a:gsLst>
                  <a:lin ang="5400000" scaled="0"/>
                </a:gradFill>
                <a:latin typeface="Segoe UI"/>
              </a:rPr>
              <a:t>(Server Core Recommended. FOD not needed)</a:t>
            </a:r>
          </a:p>
          <a:p>
            <a:pPr marL="228600" lvl="0" indent="-228600" defTabSz="932742">
              <a:spcBef>
                <a:spcPct val="20000"/>
              </a:spcBef>
              <a:buSzPct val="90000"/>
              <a:buFont typeface="Wingdings" panose="05000000000000000000" pitchFamily="2" charset="2"/>
              <a:buChar char=""/>
            </a:pPr>
            <a:r>
              <a:rPr lang="en-US" sz="22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SQL DB Engine</a:t>
            </a:r>
          </a:p>
          <a:p>
            <a:pPr lvl="1" indent="-228600" defTabSz="932742">
              <a:spcBef>
                <a:spcPct val="20000"/>
              </a:spcBef>
              <a:buSzPct val="90000"/>
              <a:buFont typeface="Wingdings" panose="05000000000000000000" pitchFamily="2" charset="2"/>
              <a:buChar char=""/>
            </a:pPr>
            <a:r>
              <a:rPr lang="en-US" sz="1500" dirty="0">
                <a:gradFill>
                  <a:gsLst>
                    <a:gs pos="1250">
                      <a:srgbClr val="1A1A1A"/>
                    </a:gs>
                    <a:gs pos="100000">
                      <a:srgbClr val="1A1A1A"/>
                    </a:gs>
                  </a:gsLst>
                  <a:lin ang="5400000" scaled="0"/>
                </a:gradFill>
                <a:latin typeface="Segoe UI"/>
              </a:rPr>
              <a:t>((Server Core Recommended. FOD not needed)</a:t>
            </a:r>
          </a:p>
          <a:p>
            <a:pPr marL="228600" lvl="0" indent="-228600" defTabSz="932742">
              <a:spcBef>
                <a:spcPct val="20000"/>
              </a:spcBef>
              <a:buSzPct val="90000"/>
              <a:buFont typeface="Wingdings" panose="05000000000000000000" pitchFamily="2" charset="2"/>
              <a:buChar char=""/>
            </a:pPr>
            <a:endParaRPr lang="en-US" sz="22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a:p>
            <a:pPr marL="228600" lvl="0" indent="-228600" defTabSz="932742">
              <a:spcBef>
                <a:spcPct val="20000"/>
              </a:spcBef>
              <a:buSzPct val="90000"/>
              <a:buFont typeface="Wingdings" panose="05000000000000000000" pitchFamily="2" charset="2"/>
              <a:buChar char=""/>
            </a:pPr>
            <a:r>
              <a:rPr lang="en-US" sz="22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SQL Server Management Studio</a:t>
            </a:r>
          </a:p>
          <a:p>
            <a:pPr lvl="1" indent="-228600" defTabSz="932742">
              <a:spcBef>
                <a:spcPct val="20000"/>
              </a:spcBef>
              <a:buSzPct val="90000"/>
              <a:buFont typeface="Wingdings" panose="05000000000000000000" pitchFamily="2" charset="2"/>
              <a:buChar char=""/>
            </a:pPr>
            <a:r>
              <a:rPr lang="en-US" sz="1500" dirty="0">
                <a:gradFill>
                  <a:gsLst>
                    <a:gs pos="1250">
                      <a:srgbClr val="1A1A1A"/>
                    </a:gs>
                    <a:gs pos="100000">
                      <a:srgbClr val="1A1A1A"/>
                    </a:gs>
                  </a:gsLst>
                  <a:lin ang="5400000" scaled="0"/>
                </a:gradFill>
                <a:latin typeface="Segoe UI"/>
              </a:rPr>
              <a:t>SQL 16, 17</a:t>
            </a:r>
          </a:p>
          <a:p>
            <a:pPr marL="228600" lvl="0" indent="-228600" defTabSz="932742">
              <a:spcBef>
                <a:spcPct val="20000"/>
              </a:spcBef>
              <a:buSzPct val="90000"/>
              <a:buFont typeface="Wingdings" panose="05000000000000000000" pitchFamily="2" charset="2"/>
              <a:buChar char=""/>
            </a:pPr>
            <a:r>
              <a:rPr lang="en-US" sz="22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TFS Server</a:t>
            </a:r>
          </a:p>
          <a:p>
            <a:pPr marL="228600" lvl="0" indent="-228600" defTabSz="932742">
              <a:spcBef>
                <a:spcPct val="20000"/>
              </a:spcBef>
              <a:buSzPct val="90000"/>
              <a:buFont typeface="Wingdings" panose="05000000000000000000" pitchFamily="2" charset="2"/>
              <a:buChar char=""/>
            </a:pPr>
            <a:r>
              <a:rPr lang="en-US" sz="22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More to come…</a:t>
            </a:r>
          </a:p>
        </p:txBody>
      </p:sp>
      <p:sp>
        <p:nvSpPr>
          <p:cNvPr id="2" name="Rectangle 1">
            <a:extLst>
              <a:ext uri="{FF2B5EF4-FFF2-40B4-BE49-F238E27FC236}">
                <a16:creationId xmlns:a16="http://schemas.microsoft.com/office/drawing/2014/main" id="{8EFD5AD5-EEC5-4B35-B8B8-C0DA941E5AC6}"/>
              </a:ext>
            </a:extLst>
          </p:cNvPr>
          <p:cNvSpPr/>
          <p:nvPr/>
        </p:nvSpPr>
        <p:spPr>
          <a:xfrm>
            <a:off x="6205491" y="927747"/>
            <a:ext cx="5926437" cy="5281446"/>
          </a:xfrm>
          <a:prstGeom prst="rect">
            <a:avLst/>
          </a:prstGeom>
        </p:spPr>
        <p:txBody>
          <a:bodyPr wrap="square">
            <a:spAutoFit/>
          </a:bodyPr>
          <a:lstStyle/>
          <a:p>
            <a:pPr marL="228600" lvl="0" indent="-228600" defTabSz="932742">
              <a:spcBef>
                <a:spcPct val="20000"/>
              </a:spcBef>
              <a:buSzPct val="90000"/>
              <a:buFont typeface="Wingdings" panose="05000000000000000000" pitchFamily="2" charset="2"/>
              <a:buChar char=""/>
            </a:pPr>
            <a:r>
              <a:rPr lang="en-US" sz="3000" b="1" dirty="0">
                <a:gradFill>
                  <a:gsLst>
                    <a:gs pos="1250">
                      <a:srgbClr val="1A1A1A"/>
                    </a:gs>
                    <a:gs pos="100000">
                      <a:srgbClr val="1A1A1A"/>
                    </a:gs>
                  </a:gsLst>
                  <a:lin ang="5400000" scaled="0"/>
                </a:gradFill>
                <a:latin typeface="Segoe UI Semibold" panose="020B0702040204020203" pitchFamily="34" charset="0"/>
                <a:cs typeface="Segoe UI Semibold" panose="020B0702040204020203" pitchFamily="34" charset="0"/>
              </a:rPr>
              <a:t>OS components</a:t>
            </a:r>
          </a:p>
          <a:p>
            <a:pPr marL="228600" lvl="0" indent="-228600" defTabSz="932742">
              <a:spcBef>
                <a:spcPct val="20000"/>
              </a:spcBef>
              <a:buSzPct val="90000"/>
              <a:buFont typeface="Wingdings" panose="05000000000000000000" pitchFamily="2" charset="2"/>
              <a:buChar char=""/>
            </a:pP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Microsoft Management Console (Mmc.exe)</a:t>
            </a:r>
            <a:endParaRPr lang="en-US" sz="16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a:p>
            <a:pPr marL="228600" lvl="0" indent="-228600" defTabSz="932742">
              <a:spcBef>
                <a:spcPct val="20000"/>
              </a:spcBef>
              <a:buSzPct val="90000"/>
              <a:buFont typeface="Wingdings" panose="05000000000000000000" pitchFamily="2" charset="2"/>
              <a:buChar char=""/>
            </a:pP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Event Viewer (</a:t>
            </a:r>
            <a:r>
              <a:rPr lang="en-US" sz="2400"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Eventvwr.msc</a:t>
            </a: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a:t>
            </a:r>
          </a:p>
          <a:p>
            <a:pPr marL="228600" lvl="0" indent="-228600" defTabSz="932742">
              <a:spcBef>
                <a:spcPct val="20000"/>
              </a:spcBef>
              <a:buSzPct val="90000"/>
              <a:buFont typeface="Wingdings" panose="05000000000000000000" pitchFamily="2" charset="2"/>
              <a:buChar char=""/>
            </a:pP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Performance Monitor (PerfMon.exe)</a:t>
            </a:r>
          </a:p>
          <a:p>
            <a:pPr marL="228600" lvl="0" indent="-228600" defTabSz="932742">
              <a:spcBef>
                <a:spcPct val="20000"/>
              </a:spcBef>
              <a:buSzPct val="90000"/>
              <a:buFont typeface="Wingdings" panose="05000000000000000000" pitchFamily="2" charset="2"/>
              <a:buChar char=""/>
            </a:pP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Resource Monitor (Resmon.exe)</a:t>
            </a:r>
          </a:p>
          <a:p>
            <a:pPr marL="228600" lvl="0" indent="-228600" defTabSz="932742">
              <a:spcBef>
                <a:spcPct val="20000"/>
              </a:spcBef>
              <a:buSzPct val="90000"/>
              <a:buFont typeface="Wingdings" panose="05000000000000000000" pitchFamily="2" charset="2"/>
              <a:buChar char=""/>
            </a:pP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Device Manager (</a:t>
            </a:r>
            <a:r>
              <a:rPr lang="en-US" sz="2400"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Devmgmt.msc</a:t>
            </a: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a:t>
            </a:r>
          </a:p>
          <a:p>
            <a:pPr marL="228600" lvl="0" indent="-228600" defTabSz="932742">
              <a:spcBef>
                <a:spcPct val="20000"/>
              </a:spcBef>
              <a:buSzPct val="90000"/>
              <a:buFont typeface="Wingdings" panose="05000000000000000000" pitchFamily="2" charset="2"/>
              <a:buChar char=""/>
            </a:pP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File Explorer (Explorer.exe)</a:t>
            </a:r>
          </a:p>
          <a:p>
            <a:pPr marL="228600" lvl="0" indent="-228600" defTabSz="932742">
              <a:spcBef>
                <a:spcPct val="20000"/>
              </a:spcBef>
              <a:buSzPct val="90000"/>
              <a:buFont typeface="Wingdings" panose="05000000000000000000" pitchFamily="2" charset="2"/>
              <a:buChar char=""/>
            </a:pP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Windows PowerShell ISE (Powershell_ISE.exe)</a:t>
            </a:r>
          </a:p>
          <a:p>
            <a:pPr marL="228600" lvl="0" indent="-228600" defTabSz="932742">
              <a:spcBef>
                <a:spcPct val="20000"/>
              </a:spcBef>
              <a:buSzPct val="90000"/>
              <a:buFont typeface="Wingdings" panose="05000000000000000000" pitchFamily="2" charset="2"/>
              <a:buChar char=""/>
            </a:pP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Failover Cluster Manager (</a:t>
            </a:r>
            <a:r>
              <a:rPr lang="en-US" sz="2400"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CluAdmin.msc</a:t>
            </a: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a:t>
            </a:r>
          </a:p>
          <a:p>
            <a:pPr marL="228600" lvl="0" indent="-228600" defTabSz="932742">
              <a:spcBef>
                <a:spcPct val="20000"/>
              </a:spcBef>
              <a:buSzPct val="90000"/>
              <a:buFont typeface="Wingdings" panose="05000000000000000000" pitchFamily="2" charset="2"/>
              <a:buChar char=""/>
            </a:pPr>
            <a:r>
              <a:rPr lang="en-US" sz="24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Internet Explorer (IExplore.exe) - optional</a:t>
            </a:r>
          </a:p>
        </p:txBody>
      </p:sp>
    </p:spTree>
    <p:extLst>
      <p:ext uri="{BB962C8B-B14F-4D97-AF65-F5344CB8AC3E}">
        <p14:creationId xmlns:p14="http://schemas.microsoft.com/office/powerpoint/2010/main" val="2297363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Windows Admin Center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Hybrid</a:t>
            </a:r>
          </a:p>
        </p:txBody>
      </p:sp>
      <p:sp>
        <p:nvSpPr>
          <p:cNvPr id="20" name="Picture Placeholder 3"/>
          <p:cNvSpPr>
            <a:spLocks noGrp="1"/>
          </p:cNvSpPr>
          <p:nvPr>
            <p:ph type="pic" sz="quarter" idx="10"/>
          </p:nvPr>
        </p:nvSpPr>
        <p:spPr>
          <a:xfrm>
            <a:off x="2378328" y="1104313"/>
            <a:ext cx="9375522" cy="5444993"/>
          </a:xfrm>
        </p:spPr>
      </p:sp>
      <p:pic>
        <p:nvPicPr>
          <p:cNvPr id="2" name="Picture 1">
            <a:extLst>
              <a:ext uri="{FF2B5EF4-FFF2-40B4-BE49-F238E27FC236}">
                <a16:creationId xmlns:a16="http://schemas.microsoft.com/office/drawing/2014/main" id="{7EFE4BA2-E8C5-49F2-AC0D-B93F868B8869}"/>
              </a:ext>
            </a:extLst>
          </p:cNvPr>
          <p:cNvPicPr>
            <a:picLocks noChangeAspect="1"/>
          </p:cNvPicPr>
          <p:nvPr/>
        </p:nvPicPr>
        <p:blipFill>
          <a:blip r:embed="rId4"/>
          <a:stretch>
            <a:fillRect/>
          </a:stretch>
        </p:blipFill>
        <p:spPr>
          <a:xfrm>
            <a:off x="1960704" y="1058803"/>
            <a:ext cx="10309683" cy="5799197"/>
          </a:xfrm>
          <a:prstGeom prst="rect">
            <a:avLst/>
          </a:prstGeom>
        </p:spPr>
      </p:pic>
    </p:spTree>
    <p:extLst>
      <p:ext uri="{BB962C8B-B14F-4D97-AF65-F5344CB8AC3E}">
        <p14:creationId xmlns:p14="http://schemas.microsoft.com/office/powerpoint/2010/main" val="416922348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Features on Demand</a:t>
            </a:r>
          </a:p>
        </p:txBody>
      </p:sp>
      <p:sp>
        <p:nvSpPr>
          <p:cNvPr id="3" name="Rectangle 2">
            <a:extLst>
              <a:ext uri="{FF2B5EF4-FFF2-40B4-BE49-F238E27FC236}">
                <a16:creationId xmlns:a16="http://schemas.microsoft.com/office/drawing/2014/main" id="{74688BE5-C572-41BB-A9EA-48C05C2D5F72}"/>
              </a:ext>
            </a:extLst>
          </p:cNvPr>
          <p:cNvSpPr/>
          <p:nvPr/>
        </p:nvSpPr>
        <p:spPr>
          <a:xfrm>
            <a:off x="2192784" y="1154680"/>
            <a:ext cx="9999216" cy="5259901"/>
          </a:xfrm>
          <a:prstGeom prst="rect">
            <a:avLst/>
          </a:prstGeom>
        </p:spPr>
        <p:txBody>
          <a:bodyPr wrap="square">
            <a:spAutoFit/>
          </a:bodyPr>
          <a:lstStyle/>
          <a:p>
            <a:pPr lvl="0" defTabSz="932742">
              <a:lnSpc>
                <a:spcPct val="120000"/>
              </a:lnSpc>
              <a:spcBef>
                <a:spcPct val="20000"/>
              </a:spcBef>
              <a:buSzPct val="90000"/>
            </a:pPr>
            <a:r>
              <a:rPr lang="en-US" sz="23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To optionally install Internet Explorer 11 </a:t>
            </a: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(requires App Compatibility FOD)</a:t>
            </a:r>
          </a:p>
          <a:p>
            <a:pPr marL="514350" lvl="0" indent="-514350" defTabSz="932742">
              <a:lnSpc>
                <a:spcPct val="120000"/>
              </a:lnSpc>
              <a:spcBef>
                <a:spcPct val="20000"/>
              </a:spcBef>
              <a:buSzPct val="90000"/>
              <a:buFont typeface="+mj-lt"/>
              <a:buAutoNum type="arabicPeriod"/>
            </a:pP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Start PowerShell by entering </a:t>
            </a:r>
            <a:r>
              <a:rPr lang="en-US" sz="23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powershell.exe </a:t>
            </a: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at a command prompt.</a:t>
            </a:r>
          </a:p>
          <a:p>
            <a:pPr marL="514350" lvl="0" indent="-514350" defTabSz="932742">
              <a:lnSpc>
                <a:spcPct val="120000"/>
              </a:lnSpc>
              <a:spcBef>
                <a:spcPct val="20000"/>
              </a:spcBef>
              <a:buSzPct val="90000"/>
              <a:buFont typeface="+mj-lt"/>
              <a:buAutoNum type="arabicPeriod"/>
            </a:pP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Mount the </a:t>
            </a:r>
            <a:r>
              <a:rPr lang="en-US" sz="2300"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FoD</a:t>
            </a: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 ISO by using the following command:</a:t>
            </a:r>
          </a:p>
          <a:p>
            <a:pPr marL="514350" lvl="0" indent="-514350" defTabSz="932742">
              <a:lnSpc>
                <a:spcPct val="120000"/>
              </a:lnSpc>
              <a:spcBef>
                <a:spcPct val="20000"/>
              </a:spcBef>
              <a:buSzPct val="90000"/>
              <a:buFont typeface="+mj-lt"/>
              <a:buAutoNum type="arabicPeriod"/>
            </a:pPr>
            <a:r>
              <a:rPr lang="en-US" sz="23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Mount-</a:t>
            </a:r>
            <a:r>
              <a:rPr lang="en-US" sz="2300" b="1"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DiskImage</a:t>
            </a:r>
            <a:r>
              <a:rPr lang="en-US" sz="23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 -</a:t>
            </a:r>
            <a:r>
              <a:rPr lang="en-US" sz="2300" b="1"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ImagePath</a:t>
            </a:r>
            <a:r>
              <a:rPr lang="en-US" sz="23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 </a:t>
            </a:r>
            <a:r>
              <a:rPr lang="en-US" sz="2300" i="1"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drive_letter</a:t>
            </a:r>
            <a:r>
              <a:rPr lang="en-US" sz="23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a:t>
            </a:r>
            <a:r>
              <a:rPr lang="en-US" sz="2300" i="1"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folder_where_ISO_is_saved</a:t>
            </a:r>
            <a:endPar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a:p>
            <a:pPr marL="514350" lvl="0" indent="-514350" defTabSz="932742" fontAlgn="ctr">
              <a:lnSpc>
                <a:spcPct val="120000"/>
              </a:lnSpc>
              <a:spcBef>
                <a:spcPct val="20000"/>
              </a:spcBef>
              <a:buSzPct val="90000"/>
              <a:buFont typeface="+mj-lt"/>
              <a:buAutoNum type="arabicPeriod"/>
            </a:pP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Enter </a:t>
            </a:r>
            <a:r>
              <a:rPr lang="en-US" sz="23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exit </a:t>
            </a: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to exit PowerShell.</a:t>
            </a:r>
          </a:p>
          <a:p>
            <a:pPr marL="514350" lvl="0" indent="-514350" defTabSz="932742">
              <a:lnSpc>
                <a:spcPct val="120000"/>
              </a:lnSpc>
              <a:spcBef>
                <a:spcPct val="20000"/>
              </a:spcBef>
              <a:buSzPct val="90000"/>
              <a:buFont typeface="+mj-lt"/>
              <a:buAutoNum type="arabicPeriod"/>
            </a:pP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In a command window, change the default directory to drive letter of the mounted ISO. </a:t>
            </a:r>
          </a:p>
          <a:p>
            <a:pPr marL="514350" lvl="0" indent="-514350" defTabSz="932742">
              <a:lnSpc>
                <a:spcPct val="120000"/>
              </a:lnSpc>
              <a:spcBef>
                <a:spcPct val="20000"/>
              </a:spcBef>
              <a:buSzPct val="90000"/>
              <a:buFont typeface="+mj-lt"/>
              <a:buAutoNum type="arabicPeriod"/>
            </a:pP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Enter the following command:  </a:t>
            </a:r>
            <a:r>
              <a:rPr lang="en-US" sz="23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DISM /online /add-package</a:t>
            </a: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a:t>
            </a:r>
            <a:r>
              <a:rPr lang="en-US" sz="23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"Microsoft-Windows-InternetExplorer-Optional-Package~31bf3856ad364e35~amd64~~.cab"</a:t>
            </a:r>
            <a:endPar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a:p>
            <a:pPr marL="514350" lvl="0" indent="-514350" defTabSz="932742" fontAlgn="ctr">
              <a:lnSpc>
                <a:spcPct val="120000"/>
              </a:lnSpc>
              <a:spcBef>
                <a:spcPct val="20000"/>
              </a:spcBef>
              <a:buSzPct val="90000"/>
              <a:buFont typeface="+mj-lt"/>
              <a:buAutoNum type="arabicPeriod"/>
            </a:pPr>
            <a:r>
              <a:rPr lang="en-US" sz="23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Restart the computer.</a:t>
            </a:r>
          </a:p>
        </p:txBody>
      </p:sp>
    </p:spTree>
    <p:extLst>
      <p:ext uri="{BB962C8B-B14F-4D97-AF65-F5344CB8AC3E}">
        <p14:creationId xmlns:p14="http://schemas.microsoft.com/office/powerpoint/2010/main" val="34381250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a:xfrm>
            <a:off x="2378328" y="375576"/>
            <a:ext cx="9375522" cy="779104"/>
          </a:xfrm>
        </p:spPr>
        <p:txBody>
          <a:bodyPr/>
          <a:lstStyle/>
          <a:p>
            <a:r>
              <a:rPr lang="en-US" dirty="0"/>
              <a:t>Deployment  Best Practices &amp; Recommendations</a:t>
            </a:r>
          </a:p>
        </p:txBody>
      </p:sp>
      <p:sp>
        <p:nvSpPr>
          <p:cNvPr id="3" name="Rectangle 2">
            <a:extLst>
              <a:ext uri="{FF2B5EF4-FFF2-40B4-BE49-F238E27FC236}">
                <a16:creationId xmlns:a16="http://schemas.microsoft.com/office/drawing/2014/main" id="{74688BE5-C572-41BB-A9EA-48C05C2D5F72}"/>
              </a:ext>
            </a:extLst>
          </p:cNvPr>
          <p:cNvSpPr/>
          <p:nvPr/>
        </p:nvSpPr>
        <p:spPr>
          <a:xfrm>
            <a:off x="2192784" y="1154680"/>
            <a:ext cx="9999216" cy="4364272"/>
          </a:xfrm>
          <a:prstGeom prst="rect">
            <a:avLst/>
          </a:prstGeom>
        </p:spPr>
        <p:txBody>
          <a:bodyPr wrap="square">
            <a:spAutoFit/>
          </a:bodyPr>
          <a:lstStyle/>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Best Practice: Start with Server Core</a:t>
            </a:r>
          </a:p>
          <a:p>
            <a:pPr marL="228600" lvl="0" indent="-228600" defTabSz="932742">
              <a:spcBef>
                <a:spcPct val="20000"/>
              </a:spcBef>
              <a:buSzPct val="90000"/>
              <a:buFont typeface="Wingdings" panose="05000000000000000000" pitchFamily="2" charset="2"/>
              <a:buChar char=""/>
            </a:pPr>
            <a:endPar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Next: Try Server Core with Features on Demand</a:t>
            </a:r>
          </a:p>
          <a:p>
            <a:pPr lvl="1" indent="-228600" defTabSz="932742">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Add FOD to an existing, running Server. </a:t>
            </a:r>
          </a:p>
          <a:p>
            <a:pPr marL="657225" lvl="2" indent="-200025" defTabSz="932742">
              <a:spcBef>
                <a:spcPct val="20000"/>
              </a:spcBef>
              <a:buSzPct val="90000"/>
              <a:buFont typeface="Wingdings" panose="05000000000000000000" pitchFamily="2" charset="2"/>
              <a:buChar char=""/>
            </a:pPr>
            <a:r>
              <a:rPr lang="en-US" sz="1600" dirty="0">
                <a:gradFill>
                  <a:gsLst>
                    <a:gs pos="1250">
                      <a:srgbClr val="1A1A1A"/>
                    </a:gs>
                    <a:gs pos="100000">
                      <a:srgbClr val="1A1A1A"/>
                    </a:gs>
                  </a:gsLst>
                  <a:lin ang="5400000" scaled="0"/>
                </a:gradFill>
                <a:latin typeface="Segoe UI"/>
              </a:rPr>
              <a:t>DISM</a:t>
            </a:r>
          </a:p>
          <a:p>
            <a:pPr marL="657225" lvl="2" indent="-200025" defTabSz="932742">
              <a:spcBef>
                <a:spcPct val="20000"/>
              </a:spcBef>
              <a:buSzPct val="90000"/>
              <a:buFont typeface="Wingdings" panose="05000000000000000000" pitchFamily="2" charset="2"/>
              <a:buChar char=""/>
            </a:pPr>
            <a:r>
              <a:rPr lang="en-US" sz="1600" dirty="0">
                <a:gradFill>
                  <a:gsLst>
                    <a:gs pos="1250">
                      <a:srgbClr val="1A1A1A"/>
                    </a:gs>
                    <a:gs pos="100000">
                      <a:srgbClr val="1A1A1A"/>
                    </a:gs>
                  </a:gsLst>
                  <a:lin ang="5400000" scaled="0"/>
                </a:gradFill>
                <a:latin typeface="Segoe UI"/>
              </a:rPr>
              <a:t>WU/WSUS</a:t>
            </a:r>
          </a:p>
          <a:p>
            <a:pPr lvl="1" indent="-228600" defTabSz="932742">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Remove FOD when done</a:t>
            </a:r>
          </a:p>
          <a:p>
            <a:pPr marL="657225" lvl="2" indent="-200025" defTabSz="932742">
              <a:spcBef>
                <a:spcPct val="20000"/>
              </a:spcBef>
              <a:buSzPct val="90000"/>
              <a:buFont typeface="Wingdings" panose="05000000000000000000" pitchFamily="2" charset="2"/>
              <a:buChar char=""/>
            </a:pPr>
            <a:r>
              <a:rPr lang="en-US" sz="1600" dirty="0">
                <a:gradFill>
                  <a:gsLst>
                    <a:gs pos="1250">
                      <a:srgbClr val="1A1A1A"/>
                    </a:gs>
                    <a:gs pos="100000">
                      <a:srgbClr val="1A1A1A"/>
                    </a:gs>
                  </a:gsLst>
                  <a:lin ang="5400000" scaled="0"/>
                </a:gradFill>
                <a:latin typeface="Segoe UI"/>
              </a:rPr>
              <a:t>DISM</a:t>
            </a:r>
          </a:p>
          <a:p>
            <a:pPr lvl="1" indent="-228600" defTabSz="932742">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Add FOD to an offline image before deployment</a:t>
            </a:r>
          </a:p>
          <a:p>
            <a:pPr marL="657225" lvl="2" indent="-200025" defTabSz="932742">
              <a:spcBef>
                <a:spcPct val="20000"/>
              </a:spcBef>
              <a:buSzPct val="90000"/>
              <a:buFont typeface="Wingdings" panose="05000000000000000000" pitchFamily="2" charset="2"/>
              <a:buChar char=""/>
            </a:pPr>
            <a:r>
              <a:rPr lang="en-US" sz="1600" dirty="0">
                <a:gradFill>
                  <a:gsLst>
                    <a:gs pos="1250">
                      <a:srgbClr val="1A1A1A"/>
                    </a:gs>
                    <a:gs pos="100000">
                      <a:srgbClr val="1A1A1A"/>
                    </a:gs>
                  </a:gsLst>
                  <a:lin ang="5400000" scaled="0"/>
                </a:gradFill>
                <a:latin typeface="Segoe UI"/>
              </a:rPr>
              <a:t>DISM</a:t>
            </a: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Finally, Server with Full Desktop</a:t>
            </a:r>
          </a:p>
        </p:txBody>
      </p:sp>
    </p:spTree>
    <p:extLst>
      <p:ext uri="{BB962C8B-B14F-4D97-AF65-F5344CB8AC3E}">
        <p14:creationId xmlns:p14="http://schemas.microsoft.com/office/powerpoint/2010/main" val="3742594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Application Grab Bag</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a:xfrm>
            <a:off x="2378328" y="375576"/>
            <a:ext cx="9375522" cy="779104"/>
          </a:xfrm>
        </p:spPr>
        <p:txBody>
          <a:bodyPr/>
          <a:lstStyle/>
          <a:p>
            <a:r>
              <a:rPr lang="en-US" dirty="0"/>
              <a:t>Additional Application Features</a:t>
            </a:r>
          </a:p>
        </p:txBody>
      </p:sp>
      <p:sp>
        <p:nvSpPr>
          <p:cNvPr id="3" name="Rectangle 2">
            <a:extLst>
              <a:ext uri="{FF2B5EF4-FFF2-40B4-BE49-F238E27FC236}">
                <a16:creationId xmlns:a16="http://schemas.microsoft.com/office/drawing/2014/main" id="{74688BE5-C572-41BB-A9EA-48C05C2D5F72}"/>
              </a:ext>
            </a:extLst>
          </p:cNvPr>
          <p:cNvSpPr/>
          <p:nvPr/>
        </p:nvSpPr>
        <p:spPr>
          <a:xfrm>
            <a:off x="2192784" y="1154680"/>
            <a:ext cx="9999216" cy="5607689"/>
          </a:xfrm>
          <a:prstGeom prst="rect">
            <a:avLst/>
          </a:prstGeom>
        </p:spPr>
        <p:txBody>
          <a:bodyPr wrap="square">
            <a:spAutoFit/>
          </a:bodyPr>
          <a:lstStyle/>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New Smaller containers</a:t>
            </a: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Linux Subsystem support</a:t>
            </a: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Shielded Linux VMs</a:t>
            </a: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Support for Linux and Windows containers on the same server</a:t>
            </a: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Enhanced Kubernetes support</a:t>
            </a: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Ingress routing mesh for Docker containers</a:t>
            </a: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VIP Service discovery</a:t>
            </a: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Docker API support through named pipes</a:t>
            </a: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Support for Swarm and Kubernetes management in the same cluster</a:t>
            </a:r>
          </a:p>
          <a:p>
            <a:pPr marL="228600" lvl="0" indent="-228600" defTabSz="932742">
              <a:spcBef>
                <a:spcPct val="20000"/>
              </a:spcBef>
              <a:buSzPct val="90000"/>
              <a:buFont typeface="Wingdings" panose="05000000000000000000" pitchFamily="2" charset="2"/>
              <a:buChar char=""/>
            </a:pPr>
            <a:endPar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2464474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5512" t="18165" r="32336" b="19348"/>
          <a:stretch/>
        </p:blipFill>
        <p:spPr>
          <a:xfrm>
            <a:off x="1987061" y="-32085"/>
            <a:ext cx="10204939" cy="6898105"/>
          </a:xfrm>
          <a:prstGeom prst="rect">
            <a:avLst/>
          </a:prstGeom>
        </p:spPr>
      </p:pic>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Q&amp;A</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THANK</a:t>
            </a:r>
          </a:p>
          <a:p>
            <a:pPr>
              <a:lnSpc>
                <a:spcPts val="1500"/>
              </a:lnSpc>
            </a:pPr>
            <a:r>
              <a:rPr lang="en-US" kern="0" spc="-100" dirty="0">
                <a:latin typeface="+mj-lt"/>
              </a:rPr>
              <a:t>YOU</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50000"/>
              </a:lnSpc>
              <a:buNone/>
            </a:pPr>
            <a:r>
              <a:rPr lang="en-US" sz="700" dirty="0"/>
              <a:t>Adam Clifford</a:t>
            </a:r>
          </a:p>
          <a:p>
            <a:pPr marL="0" indent="0">
              <a:lnSpc>
                <a:spcPct val="50000"/>
              </a:lnSpc>
              <a:buNone/>
            </a:pPr>
            <a:r>
              <a:rPr lang="en-US" sz="700" dirty="0"/>
              <a:t>Enterprise Engineer</a:t>
            </a:r>
          </a:p>
          <a:p>
            <a:pPr marL="0" indent="0">
              <a:lnSpc>
                <a:spcPct val="50000"/>
              </a:lnSpc>
              <a:buNone/>
            </a:pPr>
            <a:r>
              <a:rPr lang="en-US" sz="700" dirty="0"/>
              <a:t>Heartland Business Systems</a:t>
            </a:r>
          </a:p>
          <a:p>
            <a:pPr marL="0" indent="0">
              <a:lnSpc>
                <a:spcPct val="50000"/>
              </a:lnSpc>
              <a:buNone/>
            </a:pPr>
            <a:r>
              <a:rPr lang="en-US" sz="700" dirty="0"/>
              <a:t>aclifford@hbs.net</a:t>
            </a:r>
          </a:p>
          <a:p>
            <a:pPr marL="0" indent="0">
              <a:lnSpc>
                <a:spcPct val="50000"/>
              </a:lnSpc>
              <a:buNone/>
            </a:pPr>
            <a:r>
              <a:rPr lang="en-US" sz="800" dirty="0"/>
              <a:t>800-236-7914 </a:t>
            </a:r>
            <a:endParaRPr lang="en-US" sz="700" dirty="0"/>
          </a:p>
        </p:txBody>
      </p:sp>
    </p:spTree>
    <p:extLst>
      <p:ext uri="{BB962C8B-B14F-4D97-AF65-F5344CB8AC3E}">
        <p14:creationId xmlns:p14="http://schemas.microsoft.com/office/powerpoint/2010/main" val="1684956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7500" lnSpcReduction="20000"/>
          </a:bodyPr>
          <a:lstStyle/>
          <a:p>
            <a:pPr>
              <a:lnSpc>
                <a:spcPts val="1500"/>
              </a:lnSpc>
            </a:pPr>
            <a:r>
              <a:rPr lang="en-US" kern="0" spc="-100" dirty="0">
                <a:latin typeface="+mj-lt"/>
              </a:rPr>
              <a:t>Azure Network Adapter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Azure Network Adapter</a:t>
            </a:r>
          </a:p>
        </p:txBody>
      </p:sp>
      <p:sp>
        <p:nvSpPr>
          <p:cNvPr id="2" name="Rectangle 1">
            <a:extLst>
              <a:ext uri="{FF2B5EF4-FFF2-40B4-BE49-F238E27FC236}">
                <a16:creationId xmlns:a16="http://schemas.microsoft.com/office/drawing/2014/main" id="{DC2CEF59-CF66-4A74-8B1C-427528659719}"/>
              </a:ext>
            </a:extLst>
          </p:cNvPr>
          <p:cNvSpPr/>
          <p:nvPr/>
        </p:nvSpPr>
        <p:spPr>
          <a:xfrm>
            <a:off x="2122415" y="1443841"/>
            <a:ext cx="9823508" cy="3693319"/>
          </a:xfrm>
          <a:prstGeom prst="rect">
            <a:avLst/>
          </a:prstGeom>
        </p:spPr>
        <p:txBody>
          <a:bodyPr wrap="square">
            <a:spAutoFit/>
          </a:bodyPr>
          <a:lstStyle/>
          <a:p>
            <a:pPr fontAlgn="base"/>
            <a:r>
              <a:rPr lang="en-US" dirty="0">
                <a:solidFill>
                  <a:srgbClr val="454545"/>
                </a:solidFill>
                <a:latin typeface="WOL_Reg"/>
              </a:rPr>
              <a:t>More and more on-premises workloads require connectivity to Azure resources.  Connecting these on-premises workloads to their Azure resources traditionally requires an Express Route, Site-to-Site VPN, or Point-to-Site VPN connection.  Each of these options require multiple steps and expertise in both networking and certificate management, and in some cases, infrastructure setup and maintenance.</a:t>
            </a:r>
          </a:p>
          <a:p>
            <a:pPr fontAlgn="base"/>
            <a:endParaRPr lang="en-US" dirty="0">
              <a:solidFill>
                <a:srgbClr val="454545"/>
              </a:solidFill>
              <a:latin typeface="WOL_Reg"/>
            </a:endParaRPr>
          </a:p>
          <a:p>
            <a:pPr fontAlgn="base"/>
            <a:r>
              <a:rPr lang="en-US" dirty="0">
                <a:solidFill>
                  <a:srgbClr val="454545"/>
                </a:solidFill>
                <a:latin typeface="WOL_Reg"/>
              </a:rPr>
              <a:t>Now, Windows Admin Center enables a one-click experience to configure a point-to-site VPN connection between an on-premises Windows Server and an Azure Virtual Network.  This automates the configuration for the Azure Virtual Network gateway as well as the on-premises VPN client.</a:t>
            </a:r>
          </a:p>
          <a:p>
            <a:pPr fontAlgn="base"/>
            <a:endParaRPr lang="en-US" b="1" dirty="0">
              <a:solidFill>
                <a:srgbClr val="454545"/>
              </a:solidFill>
              <a:latin typeface="WOL_Bold"/>
            </a:endParaRPr>
          </a:p>
          <a:p>
            <a:pPr fontAlgn="base"/>
            <a:r>
              <a:rPr lang="en-US" dirty="0">
                <a:solidFill>
                  <a:srgbClr val="454545"/>
                </a:solidFill>
                <a:latin typeface="WOL_Bold"/>
              </a:rPr>
              <a:t>Windows Admin Center and the Azure Network Adapter makes connecting your on-premises servers to Azure a breeze!</a:t>
            </a:r>
          </a:p>
          <a:p>
            <a:pPr fontAlgn="base"/>
            <a:endParaRPr lang="en-US" b="1" i="0" dirty="0">
              <a:solidFill>
                <a:srgbClr val="454545"/>
              </a:solidFill>
              <a:effectLst/>
              <a:latin typeface="WOL_Bold"/>
            </a:endParaRPr>
          </a:p>
          <a:p>
            <a:pPr fontAlgn="base"/>
            <a:r>
              <a:rPr lang="en-US" b="1" dirty="0">
                <a:solidFill>
                  <a:srgbClr val="454545"/>
                </a:solidFill>
                <a:latin typeface="WOL_Reg"/>
              </a:rPr>
              <a:t>Point-to-Site connections do not require a VPN device or a public-facing IP address</a:t>
            </a:r>
            <a:endParaRPr lang="en-US" b="1" i="0" dirty="0">
              <a:solidFill>
                <a:srgbClr val="454545"/>
              </a:solidFill>
              <a:effectLst/>
              <a:latin typeface="WOL_Reg"/>
            </a:endParaRPr>
          </a:p>
        </p:txBody>
      </p:sp>
    </p:spTree>
    <p:extLst>
      <p:ext uri="{BB962C8B-B14F-4D97-AF65-F5344CB8AC3E}">
        <p14:creationId xmlns:p14="http://schemas.microsoft.com/office/powerpoint/2010/main" val="2556580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7500" lnSpcReduction="20000"/>
          </a:bodyPr>
          <a:lstStyle/>
          <a:p>
            <a:pPr>
              <a:lnSpc>
                <a:spcPts val="1500"/>
              </a:lnSpc>
            </a:pPr>
            <a:r>
              <a:rPr lang="en-US" kern="0" spc="-100" dirty="0">
                <a:latin typeface="+mj-lt"/>
              </a:rPr>
              <a:t>Azure Network Adapter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CAF1EB57-B98F-4669-99DC-0839E348F27F}"/>
              </a:ext>
            </a:extLst>
          </p:cNvPr>
          <p:cNvPicPr>
            <a:picLocks noChangeAspect="1"/>
          </p:cNvPicPr>
          <p:nvPr/>
        </p:nvPicPr>
        <p:blipFill>
          <a:blip r:embed="rId4"/>
          <a:stretch>
            <a:fillRect/>
          </a:stretch>
        </p:blipFill>
        <p:spPr>
          <a:xfrm>
            <a:off x="2188608" y="1265532"/>
            <a:ext cx="9754961" cy="5068007"/>
          </a:xfrm>
          <a:prstGeom prst="rect">
            <a:avLst/>
          </a:prstGeom>
        </p:spPr>
      </p:pic>
    </p:spTree>
    <p:extLst>
      <p:ext uri="{BB962C8B-B14F-4D97-AF65-F5344CB8AC3E}">
        <p14:creationId xmlns:p14="http://schemas.microsoft.com/office/powerpoint/2010/main" val="8418985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7500" lnSpcReduction="20000"/>
          </a:bodyPr>
          <a:lstStyle/>
          <a:p>
            <a:pPr>
              <a:lnSpc>
                <a:spcPts val="1500"/>
              </a:lnSpc>
            </a:pPr>
            <a:r>
              <a:rPr lang="en-US" kern="0" spc="-100" dirty="0">
                <a:latin typeface="+mj-lt"/>
              </a:rPr>
              <a:t>Azure Network Adapter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17" name="Picture 16">
            <a:extLst>
              <a:ext uri="{FF2B5EF4-FFF2-40B4-BE49-F238E27FC236}">
                <a16:creationId xmlns:a16="http://schemas.microsoft.com/office/drawing/2014/main" id="{D768B186-5562-4FB9-BFEE-A3661F8C9753}"/>
              </a:ext>
            </a:extLst>
          </p:cNvPr>
          <p:cNvPicPr>
            <a:picLocks noChangeAspect="1"/>
          </p:cNvPicPr>
          <p:nvPr/>
        </p:nvPicPr>
        <p:blipFill>
          <a:blip r:embed="rId4"/>
          <a:stretch>
            <a:fillRect/>
          </a:stretch>
        </p:blipFill>
        <p:spPr>
          <a:xfrm>
            <a:off x="2378328" y="994141"/>
            <a:ext cx="2553677" cy="5687736"/>
          </a:xfrm>
          <a:prstGeom prst="rect">
            <a:avLst/>
          </a:prstGeom>
        </p:spPr>
      </p:pic>
      <p:sp>
        <p:nvSpPr>
          <p:cNvPr id="18" name="Rectangle 17">
            <a:extLst>
              <a:ext uri="{FF2B5EF4-FFF2-40B4-BE49-F238E27FC236}">
                <a16:creationId xmlns:a16="http://schemas.microsoft.com/office/drawing/2014/main" id="{57B697A7-D906-4A79-A3AD-B8D97AFE2ED2}"/>
              </a:ext>
            </a:extLst>
          </p:cNvPr>
          <p:cNvSpPr/>
          <p:nvPr/>
        </p:nvSpPr>
        <p:spPr>
          <a:xfrm>
            <a:off x="5469622" y="1191338"/>
            <a:ext cx="5838738" cy="3416320"/>
          </a:xfrm>
          <a:prstGeom prst="rect">
            <a:avLst/>
          </a:prstGeom>
        </p:spPr>
        <p:txBody>
          <a:bodyPr wrap="square">
            <a:spAutoFit/>
          </a:bodyPr>
          <a:lstStyle/>
          <a:p>
            <a:r>
              <a:rPr lang="en-US" dirty="0">
                <a:solidFill>
                  <a:srgbClr val="454545"/>
                </a:solidFill>
                <a:latin typeface="WOL_Reg"/>
              </a:rPr>
              <a:t>Previously creating hybrid cloud connectivity required expertise in networking, certificate management, and even infrastructure setup and maintenance.  Now with the Azure Network Adapter in Windows Admin Center, hybrid connectivity can be configured with the click of a button!  The Azure Network Adapter automates the configuration of the Azure Virtual Network gateway and VPN client installation for you!</a:t>
            </a:r>
          </a:p>
          <a:p>
            <a:endParaRPr lang="en-US" dirty="0">
              <a:solidFill>
                <a:srgbClr val="454545"/>
              </a:solidFill>
              <a:latin typeface="WOL_Reg"/>
            </a:endParaRPr>
          </a:p>
          <a:p>
            <a:r>
              <a:rPr lang="en-US" dirty="0">
                <a:solidFill>
                  <a:srgbClr val="454545"/>
                </a:solidFill>
                <a:latin typeface="WOL_Reg"/>
              </a:rPr>
              <a:t>The Azure Network adapter can take up to 25 minutes to provision if the virtual network gateway needs to be created as well.</a:t>
            </a:r>
            <a:endParaRPr lang="en-US" dirty="0"/>
          </a:p>
        </p:txBody>
      </p:sp>
    </p:spTree>
    <p:extLst>
      <p:ext uri="{BB962C8B-B14F-4D97-AF65-F5344CB8AC3E}">
        <p14:creationId xmlns:p14="http://schemas.microsoft.com/office/powerpoint/2010/main" val="2386308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7500" lnSpcReduction="20000"/>
          </a:bodyPr>
          <a:lstStyle/>
          <a:p>
            <a:pPr>
              <a:lnSpc>
                <a:spcPts val="1500"/>
              </a:lnSpc>
            </a:pPr>
            <a:r>
              <a:rPr lang="en-US" kern="0" spc="-100" dirty="0">
                <a:latin typeface="+mj-lt"/>
              </a:rPr>
              <a:t>Azure Network Adapter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Azure File Sync</a:t>
            </a:r>
          </a:p>
        </p:txBody>
      </p:sp>
      <p:pic>
        <p:nvPicPr>
          <p:cNvPr id="2" name="Picture 1">
            <a:extLst>
              <a:ext uri="{FF2B5EF4-FFF2-40B4-BE49-F238E27FC236}">
                <a16:creationId xmlns:a16="http://schemas.microsoft.com/office/drawing/2014/main" id="{9AEE0072-7A88-4C46-8F31-8E74004D3C31}"/>
              </a:ext>
            </a:extLst>
          </p:cNvPr>
          <p:cNvPicPr>
            <a:picLocks noChangeAspect="1"/>
          </p:cNvPicPr>
          <p:nvPr/>
        </p:nvPicPr>
        <p:blipFill>
          <a:blip r:embed="rId3"/>
          <a:stretch>
            <a:fillRect/>
          </a:stretch>
        </p:blipFill>
        <p:spPr>
          <a:xfrm>
            <a:off x="2000250" y="927747"/>
            <a:ext cx="10191750" cy="5948492"/>
          </a:xfrm>
          <a:prstGeom prst="rect">
            <a:avLst/>
          </a:prstGeom>
        </p:spPr>
      </p:pic>
    </p:spTree>
    <p:extLst>
      <p:ext uri="{BB962C8B-B14F-4D97-AF65-F5344CB8AC3E}">
        <p14:creationId xmlns:p14="http://schemas.microsoft.com/office/powerpoint/2010/main" val="3757963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7500" lnSpcReduction="20000"/>
          </a:bodyPr>
          <a:lstStyle/>
          <a:p>
            <a:pPr>
              <a:lnSpc>
                <a:spcPts val="1500"/>
              </a:lnSpc>
            </a:pPr>
            <a:r>
              <a:rPr lang="en-US" kern="0" spc="-100" dirty="0">
                <a:latin typeface="+mj-lt"/>
              </a:rPr>
              <a:t>Azure Network Adapter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Azure File Sync</a:t>
            </a:r>
          </a:p>
        </p:txBody>
      </p:sp>
      <p:sp>
        <p:nvSpPr>
          <p:cNvPr id="18" name="Rectangle 17">
            <a:extLst>
              <a:ext uri="{FF2B5EF4-FFF2-40B4-BE49-F238E27FC236}">
                <a16:creationId xmlns:a16="http://schemas.microsoft.com/office/drawing/2014/main" id="{57B697A7-D906-4A79-A3AD-B8D97AFE2ED2}"/>
              </a:ext>
            </a:extLst>
          </p:cNvPr>
          <p:cNvSpPr/>
          <p:nvPr/>
        </p:nvSpPr>
        <p:spPr>
          <a:xfrm>
            <a:off x="2508308" y="1191338"/>
            <a:ext cx="8800052" cy="4801314"/>
          </a:xfrm>
          <a:prstGeom prst="rect">
            <a:avLst/>
          </a:prstGeom>
        </p:spPr>
        <p:txBody>
          <a:bodyPr wrap="square">
            <a:spAutoFit/>
          </a:bodyPr>
          <a:lstStyle/>
          <a:p>
            <a:r>
              <a:rPr lang="en-US" dirty="0">
                <a:solidFill>
                  <a:schemeClr val="tx2"/>
                </a:solidFill>
                <a:latin typeface="Segoe UI" panose="020B0502040204020203" pitchFamily="34" charset="0"/>
                <a:cs typeface="Segoe UI" panose="020B0502040204020203" pitchFamily="34" charset="0"/>
              </a:rPr>
              <a:t>Azure File Sync </a:t>
            </a:r>
            <a:r>
              <a:rPr lang="en-US" dirty="0">
                <a:latin typeface="Segoe UI" panose="020B0502040204020203" pitchFamily="34" charset="0"/>
                <a:cs typeface="Segoe UI" panose="020B0502040204020203" pitchFamily="34" charset="0"/>
              </a:rPr>
              <a:t>is a Microsoft feature released in July 2018. It enables to synchronize multiple On-Premise file servers with Azure. In other words, we can replace DFS-R for branch office. Azure File Sync brings also a tiering feature that enables to cache in On-Prem servers the most used files (based on the access data) and to keep in Azure the others. The data can be protected with Azure Backup to avoid to manage backup in each On-Prem file servers and in case of disaster, the data remains in Azure.  </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Windows, MacOS, and Linux can also mount Azure File Shares with SMB3 for remote access.  </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New for 2019:  Up to 100 TB per file share!!</a:t>
            </a:r>
          </a:p>
          <a:p>
            <a:endParaRPr lang="en-US" dirty="0">
              <a:latin typeface="Segoe UI" panose="020B0502040204020203" pitchFamily="34" charset="0"/>
              <a:cs typeface="Segoe UI" panose="020B0502040204020203" pitchFamily="34" charset="0"/>
            </a:endParaRPr>
          </a:p>
          <a:p>
            <a:r>
              <a:rPr lang="en-US" dirty="0">
                <a:latin typeface="Segoe UI" panose="020B0502040204020203" pitchFamily="34" charset="0"/>
                <a:cs typeface="Segoe UI" panose="020B0502040204020203" pitchFamily="34" charset="0"/>
              </a:rPr>
              <a:t>Use Cases:</a:t>
            </a:r>
          </a:p>
          <a:p>
            <a:pPr marL="742950" lvl="1"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Virtually bottomless local file servers with tiering for commonly accessed files.</a:t>
            </a:r>
          </a:p>
          <a:p>
            <a:pPr marL="742950" lvl="1"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Replacement for DFS</a:t>
            </a:r>
          </a:p>
          <a:p>
            <a:pPr marL="742950" lvl="1"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When combined with Azure backup, provides HA and DR for your file servers</a:t>
            </a:r>
          </a:p>
          <a:p>
            <a:pPr marL="742950" lvl="1" indent="-285750">
              <a:buFont typeface="Arial" panose="020B0604020202020204" pitchFamily="34" charset="0"/>
              <a:buChar char="•"/>
            </a:pPr>
            <a:r>
              <a:rPr lang="en-US" dirty="0">
                <a:latin typeface="Segoe UI" panose="020B0502040204020203" pitchFamily="34" charset="0"/>
                <a:cs typeface="Segoe UI" panose="020B0502040204020203" pitchFamily="34" charset="0"/>
              </a:rPr>
              <a:t>Lift and Shift applications to the cloud that require a file server to store data</a:t>
            </a:r>
          </a:p>
        </p:txBody>
      </p:sp>
    </p:spTree>
    <p:extLst>
      <p:ext uri="{BB962C8B-B14F-4D97-AF65-F5344CB8AC3E}">
        <p14:creationId xmlns:p14="http://schemas.microsoft.com/office/powerpoint/2010/main" val="2532530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Azure Backup</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Azure Backup</a:t>
            </a:r>
          </a:p>
        </p:txBody>
      </p:sp>
      <p:sp>
        <p:nvSpPr>
          <p:cNvPr id="2" name="Rectangle 1">
            <a:extLst>
              <a:ext uri="{FF2B5EF4-FFF2-40B4-BE49-F238E27FC236}">
                <a16:creationId xmlns:a16="http://schemas.microsoft.com/office/drawing/2014/main" id="{B87F7713-D89C-49E6-8502-EA61B4D8D4D2}"/>
              </a:ext>
            </a:extLst>
          </p:cNvPr>
          <p:cNvSpPr/>
          <p:nvPr/>
        </p:nvSpPr>
        <p:spPr>
          <a:xfrm>
            <a:off x="2290194" y="1720840"/>
            <a:ext cx="9375522" cy="2862322"/>
          </a:xfrm>
          <a:prstGeom prst="rect">
            <a:avLst/>
          </a:prstGeom>
        </p:spPr>
        <p:txBody>
          <a:bodyPr wrap="square">
            <a:spAutoFit/>
          </a:bodyPr>
          <a:lstStyle/>
          <a:p>
            <a:pPr fontAlgn="t"/>
            <a:r>
              <a:rPr lang="en-US" dirty="0">
                <a:solidFill>
                  <a:srgbClr val="333333"/>
                </a:solidFill>
                <a:latin typeface="Segoe UI" panose="020B0502040204020203" pitchFamily="34" charset="0"/>
              </a:rPr>
              <a:t>With </a:t>
            </a:r>
            <a:r>
              <a:rPr lang="en-US" dirty="0">
                <a:solidFill>
                  <a:schemeClr val="tx2"/>
                </a:solidFill>
                <a:latin typeface="Segoe UI" panose="020B0502040204020203" pitchFamily="34" charset="0"/>
              </a:rPr>
              <a:t>Windows Admin Center</a:t>
            </a:r>
            <a:r>
              <a:rPr lang="en-US" dirty="0">
                <a:solidFill>
                  <a:srgbClr val="333333"/>
                </a:solidFill>
                <a:latin typeface="Segoe UI" panose="020B0502040204020203" pitchFamily="34" charset="0"/>
              </a:rPr>
              <a:t> you have a great new web-based management experience for Windows Server. With Microsoft efforts to bring Hybrid Cloud capabilities closer to your on-premises systems, they added support for </a:t>
            </a:r>
            <a:r>
              <a:rPr lang="en-US" dirty="0">
                <a:solidFill>
                  <a:schemeClr val="tx2"/>
                </a:solidFill>
                <a:latin typeface="Segoe UI" panose="020B0502040204020203" pitchFamily="34" charset="0"/>
              </a:rPr>
              <a:t>Azure Backup</a:t>
            </a:r>
            <a:r>
              <a:rPr lang="en-US" dirty="0">
                <a:solidFill>
                  <a:srgbClr val="333333"/>
                </a:solidFill>
                <a:latin typeface="Segoe UI" panose="020B0502040204020203" pitchFamily="34" charset="0"/>
              </a:rPr>
              <a:t> in Windows Admin Center. This allows you to simply configure Azure Backup for your Windows Server with a couple of clicks.</a:t>
            </a:r>
          </a:p>
          <a:p>
            <a:pPr fontAlgn="t"/>
            <a:endParaRPr lang="en-US" dirty="0">
              <a:solidFill>
                <a:srgbClr val="333333"/>
              </a:solidFill>
              <a:latin typeface="Segoe UI" panose="020B0502040204020203" pitchFamily="34" charset="0"/>
            </a:endParaRPr>
          </a:p>
          <a:p>
            <a:pPr fontAlgn="t"/>
            <a:r>
              <a:rPr lang="en-US" dirty="0">
                <a:solidFill>
                  <a:srgbClr val="333333"/>
                </a:solidFill>
                <a:latin typeface="Segoe UI" panose="020B0502040204020203" pitchFamily="34" charset="0"/>
              </a:rPr>
              <a:t>Setting up a cloud backup of a server is simple and saves you a lot of time and resources. It is especially great, if you have a small environment in your datacenter or hosted at a different service provider, where having an own backup infrastructure doesn’t make much sense.</a:t>
            </a:r>
            <a:endParaRPr lang="en-US" b="0" i="0" dirty="0">
              <a:solidFill>
                <a:srgbClr val="333333"/>
              </a:solidFill>
              <a:effectLst/>
              <a:latin typeface="Segoe UI" panose="020B0502040204020203" pitchFamily="34" charset="0"/>
            </a:endParaRPr>
          </a:p>
        </p:txBody>
      </p:sp>
    </p:spTree>
    <p:extLst>
      <p:ext uri="{BB962C8B-B14F-4D97-AF65-F5344CB8AC3E}">
        <p14:creationId xmlns:p14="http://schemas.microsoft.com/office/powerpoint/2010/main" val="2891941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Azure Backup</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052" name="Picture 4" descr="Windows Admin Center Azure Backup">
            <a:extLst>
              <a:ext uri="{FF2B5EF4-FFF2-40B4-BE49-F238E27FC236}">
                <a16:creationId xmlns:a16="http://schemas.microsoft.com/office/drawing/2014/main" id="{786DA623-58CC-4FC0-A569-E0749B1CA2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9289" y="1032063"/>
            <a:ext cx="975360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9770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Azure Backup</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074" name="Picture 2" descr="Configure Azure Backup in Windows Admin Center">
            <a:extLst>
              <a:ext uri="{FF2B5EF4-FFF2-40B4-BE49-F238E27FC236}">
                <a16:creationId xmlns:a16="http://schemas.microsoft.com/office/drawing/2014/main" id="{706981C9-9031-4119-B1F6-3815BB06CA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2224" y="994141"/>
            <a:ext cx="8329677" cy="5669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86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2361018" y="-59288"/>
            <a:ext cx="9206474" cy="987878"/>
          </a:xfrm>
          <a:prstGeom prst="rect">
            <a:avLst/>
          </a:prstGeom>
        </p:spPr>
        <p:txBody>
          <a:bodyPr vert="horz" lIns="0" tIns="0" rIns="0" bIns="0" rtlCol="0" anchor="b" anchorCtr="0">
            <a:normAutofit/>
          </a:bodyPr>
          <a:lstStyle>
            <a:lvl1pPr algn="l" defTabSz="914400" rtl="0" eaLnBrk="1" latinLnBrk="0" hangingPunct="1">
              <a:lnSpc>
                <a:spcPct val="70000"/>
              </a:lnSpc>
              <a:spcBef>
                <a:spcPct val="0"/>
              </a:spcBef>
              <a:buNone/>
              <a:defRPr sz="5400" b="1" kern="1200" spc="-150">
                <a:solidFill>
                  <a:schemeClr val="tx2"/>
                </a:solidFill>
                <a:latin typeface="+mj-lt"/>
                <a:ea typeface="+mj-ea"/>
                <a:cs typeface="+mj-cs"/>
              </a:defRPr>
            </a:lvl1pPr>
          </a:lstStyle>
          <a:p>
            <a:r>
              <a:rPr lang="en-US" sz="4400" dirty="0"/>
              <a:t>Agenda</a:t>
            </a:r>
          </a:p>
        </p:txBody>
      </p:sp>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INTRODUCTION</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2786" y="1445452"/>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Overview</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36" name="Content Placeholder 2"/>
          <p:cNvSpPr txBox="1">
            <a:spLocks/>
          </p:cNvSpPr>
          <p:nvPr/>
        </p:nvSpPr>
        <p:spPr>
          <a:xfrm>
            <a:off x="2361018" y="1041212"/>
            <a:ext cx="9198961" cy="972820"/>
          </a:xfrm>
          <a:prstGeom prst="rect">
            <a:avLst/>
          </a:prstGeom>
        </p:spPr>
        <p:txBody>
          <a:bodyPr lIns="0" tIns="0" rIns="0" bIns="0"/>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buFont typeface="+mj-lt"/>
              <a:buAutoNum type="arabicPeriod"/>
            </a:pPr>
            <a:r>
              <a:rPr lang="en-US" dirty="0"/>
              <a:t>Information and Licensing</a:t>
            </a:r>
          </a:p>
          <a:p>
            <a:pPr marL="342900" indent="-342900">
              <a:lnSpc>
                <a:spcPct val="150000"/>
              </a:lnSpc>
              <a:buFont typeface="+mj-lt"/>
              <a:buAutoNum type="arabicPeriod"/>
            </a:pPr>
            <a:r>
              <a:rPr lang="en-US" dirty="0"/>
              <a:t>Pillars for new features</a:t>
            </a:r>
          </a:p>
          <a:p>
            <a:pPr marL="342900" indent="-342900">
              <a:lnSpc>
                <a:spcPct val="150000"/>
              </a:lnSpc>
              <a:buFont typeface="+mj-lt"/>
              <a:buAutoNum type="arabicPeriod"/>
            </a:pPr>
            <a:r>
              <a:rPr lang="en-US" dirty="0"/>
              <a:t>Windows Admin Center</a:t>
            </a:r>
          </a:p>
          <a:p>
            <a:pPr marL="342900" indent="-342900">
              <a:lnSpc>
                <a:spcPct val="150000"/>
              </a:lnSpc>
              <a:buFont typeface="+mj-lt"/>
              <a:buAutoNum type="arabicPeriod"/>
            </a:pPr>
            <a:r>
              <a:rPr lang="en-US" dirty="0"/>
              <a:t>Hybrid</a:t>
            </a:r>
          </a:p>
          <a:p>
            <a:pPr marL="342900" indent="-342900">
              <a:lnSpc>
                <a:spcPct val="150000"/>
              </a:lnSpc>
              <a:buFont typeface="+mj-lt"/>
              <a:buAutoNum type="arabicPeriod"/>
            </a:pPr>
            <a:r>
              <a:rPr lang="en-US" dirty="0"/>
              <a:t>Hyper Converged Infrastructure</a:t>
            </a:r>
          </a:p>
          <a:p>
            <a:pPr marL="342900" indent="-342900">
              <a:lnSpc>
                <a:spcPct val="150000"/>
              </a:lnSpc>
              <a:buFont typeface="+mj-lt"/>
              <a:buAutoNum type="arabicPeriod"/>
            </a:pPr>
            <a:r>
              <a:rPr lang="en-US" dirty="0"/>
              <a:t>Security</a:t>
            </a:r>
          </a:p>
          <a:p>
            <a:pPr marL="342900" indent="-342900">
              <a:lnSpc>
                <a:spcPct val="150000"/>
              </a:lnSpc>
              <a:buFont typeface="+mj-lt"/>
              <a:buAutoNum type="arabicPeriod"/>
            </a:pPr>
            <a:r>
              <a:rPr lang="en-US" dirty="0"/>
              <a:t>Application Innovation</a:t>
            </a:r>
          </a:p>
          <a:p>
            <a:pPr marL="342900" indent="-342900">
              <a:lnSpc>
                <a:spcPct val="150000"/>
              </a:lnSpc>
              <a:buFont typeface="+mj-lt"/>
              <a:buAutoNum type="arabicPeriod"/>
            </a:pPr>
            <a:r>
              <a:rPr lang="en-US" dirty="0"/>
              <a:t>Server Core</a:t>
            </a:r>
          </a:p>
          <a:p>
            <a:pPr marL="342900" indent="-342900">
              <a:lnSpc>
                <a:spcPct val="150000"/>
              </a:lnSpc>
              <a:buFont typeface="+mj-lt"/>
              <a:buAutoNum type="arabicPeriod"/>
            </a:pPr>
            <a:r>
              <a:rPr lang="en-US" dirty="0"/>
              <a:t>Q&amp;A</a:t>
            </a:r>
          </a:p>
          <a:p>
            <a:pPr marL="342900" indent="-342900">
              <a:lnSpc>
                <a:spcPct val="150000"/>
              </a:lnSpc>
              <a:buFont typeface="+mj-lt"/>
              <a:buAutoNum type="arabicPeriod"/>
            </a:pPr>
            <a:endParaRPr lang="en-US" dirty="0"/>
          </a:p>
        </p:txBody>
      </p:sp>
    </p:spTree>
    <p:extLst>
      <p:ext uri="{BB962C8B-B14F-4D97-AF65-F5344CB8AC3E}">
        <p14:creationId xmlns:p14="http://schemas.microsoft.com/office/powerpoint/2010/main" val="1545578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Azure Backup</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Why encrypt your backups?</a:t>
            </a:r>
          </a:p>
        </p:txBody>
      </p:sp>
      <p:pic>
        <p:nvPicPr>
          <p:cNvPr id="17" name="Picture 16">
            <a:extLst>
              <a:ext uri="{FF2B5EF4-FFF2-40B4-BE49-F238E27FC236}">
                <a16:creationId xmlns:a16="http://schemas.microsoft.com/office/drawing/2014/main" id="{045D0A89-1C2B-44CA-AA2A-2B291BF18849}"/>
              </a:ext>
            </a:extLst>
          </p:cNvPr>
          <p:cNvPicPr>
            <a:picLocks noChangeAspect="1"/>
          </p:cNvPicPr>
          <p:nvPr/>
        </p:nvPicPr>
        <p:blipFill>
          <a:blip r:embed="rId4"/>
          <a:stretch>
            <a:fillRect/>
          </a:stretch>
        </p:blipFill>
        <p:spPr>
          <a:xfrm>
            <a:off x="3481836" y="1042464"/>
            <a:ext cx="6789066" cy="3387689"/>
          </a:xfrm>
          <a:prstGeom prst="rect">
            <a:avLst/>
          </a:prstGeom>
        </p:spPr>
      </p:pic>
      <p:sp>
        <p:nvSpPr>
          <p:cNvPr id="18" name="Rectangle 17">
            <a:extLst>
              <a:ext uri="{FF2B5EF4-FFF2-40B4-BE49-F238E27FC236}">
                <a16:creationId xmlns:a16="http://schemas.microsoft.com/office/drawing/2014/main" id="{CA61EEA2-D234-437B-89DB-1D45AB96E24A}"/>
              </a:ext>
            </a:extLst>
          </p:cNvPr>
          <p:cNvSpPr/>
          <p:nvPr/>
        </p:nvSpPr>
        <p:spPr>
          <a:xfrm>
            <a:off x="2378328" y="4990721"/>
            <a:ext cx="9443240" cy="646331"/>
          </a:xfrm>
          <a:prstGeom prst="rect">
            <a:avLst/>
          </a:prstGeom>
        </p:spPr>
        <p:txBody>
          <a:bodyPr wrap="square">
            <a:spAutoFit/>
          </a:bodyPr>
          <a:lstStyle/>
          <a:p>
            <a:r>
              <a:rPr lang="en-US" dirty="0">
                <a:solidFill>
                  <a:srgbClr val="555555"/>
                </a:solidFill>
                <a:latin typeface="Georgia" panose="02040502050405020303" pitchFamily="18" charset="0"/>
              </a:rPr>
              <a:t>“At this time, the attacker has formatted all the disks on every server,” wrote </a:t>
            </a:r>
            <a:r>
              <a:rPr lang="en-US" dirty="0" err="1">
                <a:solidFill>
                  <a:srgbClr val="555555"/>
                </a:solidFill>
                <a:latin typeface="Georgia" panose="02040502050405020303" pitchFamily="18" charset="0"/>
              </a:rPr>
              <a:t>VFEmail</a:t>
            </a:r>
            <a:r>
              <a:rPr lang="en-US" dirty="0">
                <a:solidFill>
                  <a:srgbClr val="555555"/>
                </a:solidFill>
                <a:latin typeface="Georgia" panose="02040502050405020303" pitchFamily="18" charset="0"/>
              </a:rPr>
              <a:t>. “Every VM [virtual machine] is lost. Every file server is lost, every backup server is lost. </a:t>
            </a:r>
            <a:endParaRPr lang="en-US" dirty="0"/>
          </a:p>
        </p:txBody>
      </p:sp>
    </p:spTree>
    <p:extLst>
      <p:ext uri="{BB962C8B-B14F-4D97-AF65-F5344CB8AC3E}">
        <p14:creationId xmlns:p14="http://schemas.microsoft.com/office/powerpoint/2010/main" val="42034472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Azure Backup</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CF3F089A-5A58-4371-96AF-B2E5BD769DEA}"/>
              </a:ext>
            </a:extLst>
          </p:cNvPr>
          <p:cNvPicPr>
            <a:picLocks noChangeAspect="1"/>
          </p:cNvPicPr>
          <p:nvPr/>
        </p:nvPicPr>
        <p:blipFill>
          <a:blip r:embed="rId4"/>
          <a:stretch>
            <a:fillRect/>
          </a:stretch>
        </p:blipFill>
        <p:spPr>
          <a:xfrm>
            <a:off x="2566298" y="1129735"/>
            <a:ext cx="8999581" cy="5061316"/>
          </a:xfrm>
          <a:prstGeom prst="rect">
            <a:avLst/>
          </a:prstGeom>
        </p:spPr>
      </p:pic>
    </p:spTree>
    <p:extLst>
      <p:ext uri="{BB962C8B-B14F-4D97-AF65-F5344CB8AC3E}">
        <p14:creationId xmlns:p14="http://schemas.microsoft.com/office/powerpoint/2010/main" val="2695176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Azure Update Management</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Azure Update Management</a:t>
            </a:r>
          </a:p>
        </p:txBody>
      </p:sp>
      <p:sp>
        <p:nvSpPr>
          <p:cNvPr id="17" name="Rectangle 16">
            <a:extLst>
              <a:ext uri="{FF2B5EF4-FFF2-40B4-BE49-F238E27FC236}">
                <a16:creationId xmlns:a16="http://schemas.microsoft.com/office/drawing/2014/main" id="{4CD346D3-F9E6-4DEA-8336-4A65FBD775BE}"/>
              </a:ext>
            </a:extLst>
          </p:cNvPr>
          <p:cNvSpPr/>
          <p:nvPr/>
        </p:nvSpPr>
        <p:spPr>
          <a:xfrm>
            <a:off x="2290194" y="1720840"/>
            <a:ext cx="9375522" cy="3139321"/>
          </a:xfrm>
          <a:prstGeom prst="rect">
            <a:avLst/>
          </a:prstGeom>
        </p:spPr>
        <p:txBody>
          <a:bodyPr wrap="square">
            <a:spAutoFit/>
          </a:bodyPr>
          <a:lstStyle/>
          <a:p>
            <a:pPr fontAlgn="t"/>
            <a:r>
              <a:rPr lang="en-US" dirty="0">
                <a:solidFill>
                  <a:srgbClr val="333333"/>
                </a:solidFill>
                <a:latin typeface="Segoe UI" panose="020B0502040204020203" pitchFamily="34" charset="0"/>
              </a:rPr>
              <a:t>With </a:t>
            </a:r>
            <a:r>
              <a:rPr lang="en-US" dirty="0">
                <a:solidFill>
                  <a:schemeClr val="tx2"/>
                </a:solidFill>
                <a:latin typeface="Segoe UI" panose="020B0502040204020203" pitchFamily="34" charset="0"/>
              </a:rPr>
              <a:t>Windows Admin Center</a:t>
            </a:r>
            <a:r>
              <a:rPr lang="en-US" dirty="0">
                <a:solidFill>
                  <a:srgbClr val="333333"/>
                </a:solidFill>
                <a:latin typeface="Segoe UI" panose="020B0502040204020203" pitchFamily="34" charset="0"/>
              </a:rPr>
              <a:t> you can use the updates tool today to easily deploy updates across my servers one at a time.</a:t>
            </a:r>
          </a:p>
          <a:p>
            <a:pPr fontAlgn="t"/>
            <a:endParaRPr lang="en-US" b="0" i="0" dirty="0">
              <a:solidFill>
                <a:srgbClr val="333333"/>
              </a:solidFill>
              <a:effectLst/>
              <a:latin typeface="Segoe UI" panose="020B0502040204020203" pitchFamily="34" charset="0"/>
            </a:endParaRPr>
          </a:p>
          <a:p>
            <a:pPr fontAlgn="t"/>
            <a:r>
              <a:rPr lang="en-US" dirty="0">
                <a:solidFill>
                  <a:srgbClr val="333333"/>
                </a:solidFill>
                <a:latin typeface="Segoe UI" panose="020B0502040204020203" pitchFamily="34" charset="0"/>
              </a:rPr>
              <a:t>What If I want a centralized way to deploy updates across all of my servers organization wide? What if I also want see the compliance status for all of my servers on a single pane of glass.</a:t>
            </a:r>
          </a:p>
          <a:p>
            <a:pPr fontAlgn="t"/>
            <a:endParaRPr lang="en-US" b="0" i="0" dirty="0">
              <a:solidFill>
                <a:srgbClr val="333333"/>
              </a:solidFill>
              <a:effectLst/>
              <a:latin typeface="Segoe UI" panose="020B0502040204020203" pitchFamily="34" charset="0"/>
            </a:endParaRPr>
          </a:p>
          <a:p>
            <a:pPr fontAlgn="t"/>
            <a:r>
              <a:rPr lang="en-US" dirty="0">
                <a:solidFill>
                  <a:schemeClr val="tx2"/>
                </a:solidFill>
                <a:latin typeface="Segoe UI" panose="020B0502040204020203" pitchFamily="34" charset="0"/>
              </a:rPr>
              <a:t>Azure Update Manager </a:t>
            </a:r>
            <a:r>
              <a:rPr lang="en-US" dirty="0">
                <a:solidFill>
                  <a:srgbClr val="333333"/>
                </a:solidFill>
                <a:latin typeface="Segoe UI" panose="020B0502040204020203" pitchFamily="34" charset="0"/>
              </a:rPr>
              <a:t>is solution from </a:t>
            </a:r>
            <a:r>
              <a:rPr lang="en-US" dirty="0">
                <a:solidFill>
                  <a:schemeClr val="tx2"/>
                </a:solidFill>
                <a:latin typeface="Segoe UI" panose="020B0502040204020203" pitchFamily="34" charset="0"/>
              </a:rPr>
              <a:t>Azure Monitor </a:t>
            </a:r>
            <a:r>
              <a:rPr lang="en-US" dirty="0">
                <a:solidFill>
                  <a:srgbClr val="333333"/>
                </a:solidFill>
                <a:latin typeface="Segoe UI" panose="020B0502040204020203" pitchFamily="34" charset="0"/>
              </a:rPr>
              <a:t>that does just that.  </a:t>
            </a:r>
          </a:p>
          <a:p>
            <a:pPr fontAlgn="t"/>
            <a:endParaRPr lang="en-US" b="0" i="0" dirty="0">
              <a:solidFill>
                <a:srgbClr val="333333"/>
              </a:solidFill>
              <a:effectLst/>
              <a:latin typeface="Segoe UI" panose="020B0502040204020203" pitchFamily="34" charset="0"/>
            </a:endParaRPr>
          </a:p>
          <a:p>
            <a:pPr fontAlgn="t"/>
            <a:r>
              <a:rPr lang="en-US" dirty="0">
                <a:solidFill>
                  <a:srgbClr val="333333"/>
                </a:solidFill>
                <a:latin typeface="Segoe UI" panose="020B0502040204020203" pitchFamily="34" charset="0"/>
              </a:rPr>
              <a:t>Using Windows Admin Center I can easily onboard my existing managed servers to Azure Update Management giving you an easy centralized management experience.    </a:t>
            </a:r>
            <a:endParaRPr lang="en-US" b="0" i="0" dirty="0">
              <a:solidFill>
                <a:srgbClr val="333333"/>
              </a:solidFill>
              <a:effectLst/>
              <a:latin typeface="Segoe UI" panose="020B0502040204020203" pitchFamily="34" charset="0"/>
            </a:endParaRPr>
          </a:p>
        </p:txBody>
      </p:sp>
    </p:spTree>
    <p:extLst>
      <p:ext uri="{BB962C8B-B14F-4D97-AF65-F5344CB8AC3E}">
        <p14:creationId xmlns:p14="http://schemas.microsoft.com/office/powerpoint/2010/main" val="3143682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Azure Update Management</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Azure Update Management</a:t>
            </a:r>
          </a:p>
        </p:txBody>
      </p:sp>
      <p:grpSp>
        <p:nvGrpSpPr>
          <p:cNvPr id="18" name="Group 17">
            <a:extLst>
              <a:ext uri="{FF2B5EF4-FFF2-40B4-BE49-F238E27FC236}">
                <a16:creationId xmlns:a16="http://schemas.microsoft.com/office/drawing/2014/main" id="{7B4DA6CE-D0F2-4180-A72A-0EEAC99FE39D}"/>
              </a:ext>
            </a:extLst>
          </p:cNvPr>
          <p:cNvGrpSpPr/>
          <p:nvPr/>
        </p:nvGrpSpPr>
        <p:grpSpPr>
          <a:xfrm>
            <a:off x="2091772" y="1003808"/>
            <a:ext cx="3180733" cy="10957231"/>
            <a:chOff x="0" y="0"/>
            <a:chExt cx="3219855" cy="11092003"/>
          </a:xfrm>
        </p:grpSpPr>
        <p:pic>
          <p:nvPicPr>
            <p:cNvPr id="20" name="Picture 19">
              <a:extLst>
                <a:ext uri="{FF2B5EF4-FFF2-40B4-BE49-F238E27FC236}">
                  <a16:creationId xmlns:a16="http://schemas.microsoft.com/office/drawing/2014/main" id="{A887B8FF-F18E-403C-8125-64E3EBD8577A}"/>
                </a:ext>
              </a:extLst>
            </p:cNvPr>
            <p:cNvPicPr>
              <a:picLocks noChangeAspect="1"/>
            </p:cNvPicPr>
            <p:nvPr/>
          </p:nvPicPr>
          <p:blipFill rotWithShape="1">
            <a:blip r:embed="rId4"/>
            <a:srcRect l="25638" t="13616" r="17561"/>
            <a:stretch/>
          </p:blipFill>
          <p:spPr>
            <a:xfrm>
              <a:off x="0" y="0"/>
              <a:ext cx="3219855" cy="5924144"/>
            </a:xfrm>
            <a:prstGeom prst="rect">
              <a:avLst/>
            </a:prstGeom>
          </p:spPr>
        </p:pic>
        <p:pic>
          <p:nvPicPr>
            <p:cNvPr id="21" name="Picture 20">
              <a:extLst>
                <a:ext uri="{FF2B5EF4-FFF2-40B4-BE49-F238E27FC236}">
                  <a16:creationId xmlns:a16="http://schemas.microsoft.com/office/drawing/2014/main" id="{99A686DD-5808-4F8C-9CF4-364E1189673F}"/>
                </a:ext>
              </a:extLst>
            </p:cNvPr>
            <p:cNvPicPr>
              <a:picLocks noChangeAspect="1"/>
            </p:cNvPicPr>
            <p:nvPr/>
          </p:nvPicPr>
          <p:blipFill rotWithShape="1">
            <a:blip r:embed="rId5"/>
            <a:srcRect l="25346" t="7093" r="17853"/>
            <a:stretch/>
          </p:blipFill>
          <p:spPr>
            <a:xfrm>
              <a:off x="0" y="4720386"/>
              <a:ext cx="3219855" cy="6371617"/>
            </a:xfrm>
            <a:prstGeom prst="rect">
              <a:avLst/>
            </a:prstGeom>
          </p:spPr>
        </p:pic>
      </p:grpSp>
      <p:grpSp>
        <p:nvGrpSpPr>
          <p:cNvPr id="22" name="Group 21">
            <a:extLst>
              <a:ext uri="{FF2B5EF4-FFF2-40B4-BE49-F238E27FC236}">
                <a16:creationId xmlns:a16="http://schemas.microsoft.com/office/drawing/2014/main" id="{E3DA1B25-59CD-4F99-A596-E0DEBBB48EBD}"/>
              </a:ext>
            </a:extLst>
          </p:cNvPr>
          <p:cNvGrpSpPr/>
          <p:nvPr/>
        </p:nvGrpSpPr>
        <p:grpSpPr>
          <a:xfrm>
            <a:off x="8560359" y="1003808"/>
            <a:ext cx="3442065" cy="9639300"/>
            <a:chOff x="8414426" y="1232171"/>
            <a:chExt cx="3394954" cy="9507367"/>
          </a:xfrm>
        </p:grpSpPr>
        <p:pic>
          <p:nvPicPr>
            <p:cNvPr id="23" name="Picture 22">
              <a:extLst>
                <a:ext uri="{FF2B5EF4-FFF2-40B4-BE49-F238E27FC236}">
                  <a16:creationId xmlns:a16="http://schemas.microsoft.com/office/drawing/2014/main" id="{A0CA8369-7012-4634-8CF8-8C0FB68368CA}"/>
                </a:ext>
              </a:extLst>
            </p:cNvPr>
            <p:cNvPicPr>
              <a:picLocks noChangeAspect="1"/>
            </p:cNvPicPr>
            <p:nvPr/>
          </p:nvPicPr>
          <p:blipFill rotWithShape="1">
            <a:blip r:embed="rId6"/>
            <a:srcRect l="25452" r="18430"/>
            <a:stretch/>
          </p:blipFill>
          <p:spPr>
            <a:xfrm>
              <a:off x="8414426" y="1232171"/>
              <a:ext cx="3394954" cy="6858000"/>
            </a:xfrm>
            <a:prstGeom prst="rect">
              <a:avLst/>
            </a:prstGeom>
          </p:spPr>
        </p:pic>
        <p:pic>
          <p:nvPicPr>
            <p:cNvPr id="24" name="Picture 23">
              <a:extLst>
                <a:ext uri="{FF2B5EF4-FFF2-40B4-BE49-F238E27FC236}">
                  <a16:creationId xmlns:a16="http://schemas.microsoft.com/office/drawing/2014/main" id="{7755D96E-722D-4B33-B01A-4489FB6D5482}"/>
                </a:ext>
              </a:extLst>
            </p:cNvPr>
            <p:cNvPicPr>
              <a:picLocks noChangeAspect="1"/>
            </p:cNvPicPr>
            <p:nvPr/>
          </p:nvPicPr>
          <p:blipFill rotWithShape="1">
            <a:blip r:embed="rId7"/>
            <a:srcRect l="25452" r="18430"/>
            <a:stretch/>
          </p:blipFill>
          <p:spPr>
            <a:xfrm>
              <a:off x="8414426" y="3881538"/>
              <a:ext cx="3394954" cy="6858000"/>
            </a:xfrm>
            <a:prstGeom prst="rect">
              <a:avLst/>
            </a:prstGeom>
          </p:spPr>
        </p:pic>
      </p:grpSp>
      <p:pic>
        <p:nvPicPr>
          <p:cNvPr id="2" name="Picture 1">
            <a:extLst>
              <a:ext uri="{FF2B5EF4-FFF2-40B4-BE49-F238E27FC236}">
                <a16:creationId xmlns:a16="http://schemas.microsoft.com/office/drawing/2014/main" id="{14CBABEC-1978-4643-BF68-542BD1DD827A}"/>
              </a:ext>
            </a:extLst>
          </p:cNvPr>
          <p:cNvPicPr>
            <a:picLocks noChangeAspect="1"/>
          </p:cNvPicPr>
          <p:nvPr/>
        </p:nvPicPr>
        <p:blipFill>
          <a:blip r:embed="rId8"/>
          <a:stretch>
            <a:fillRect/>
          </a:stretch>
        </p:blipFill>
        <p:spPr>
          <a:xfrm>
            <a:off x="5272505" y="1473350"/>
            <a:ext cx="3176291" cy="5334462"/>
          </a:xfrm>
          <a:prstGeom prst="rect">
            <a:avLst/>
          </a:prstGeom>
        </p:spPr>
      </p:pic>
    </p:spTree>
    <p:extLst>
      <p:ext uri="{BB962C8B-B14F-4D97-AF65-F5344CB8AC3E}">
        <p14:creationId xmlns:p14="http://schemas.microsoft.com/office/powerpoint/2010/main" val="662421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Azure Update Management</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7717331D-B2D9-4A1F-8599-A2C2D3DFCADA}"/>
              </a:ext>
            </a:extLst>
          </p:cNvPr>
          <p:cNvPicPr>
            <a:picLocks noChangeAspect="1"/>
          </p:cNvPicPr>
          <p:nvPr/>
        </p:nvPicPr>
        <p:blipFill>
          <a:blip r:embed="rId4"/>
          <a:stretch>
            <a:fillRect/>
          </a:stretch>
        </p:blipFill>
        <p:spPr>
          <a:xfrm>
            <a:off x="2365881" y="1052944"/>
            <a:ext cx="9661398" cy="5429479"/>
          </a:xfrm>
          <a:prstGeom prst="rect">
            <a:avLst/>
          </a:prstGeom>
        </p:spPr>
      </p:pic>
    </p:spTree>
    <p:extLst>
      <p:ext uri="{BB962C8B-B14F-4D97-AF65-F5344CB8AC3E}">
        <p14:creationId xmlns:p14="http://schemas.microsoft.com/office/powerpoint/2010/main" val="3807966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Azure Update Management</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7430482E-8814-4E32-B94F-7CA7E02B70B4}"/>
              </a:ext>
            </a:extLst>
          </p:cNvPr>
          <p:cNvPicPr>
            <a:picLocks noChangeAspect="1"/>
          </p:cNvPicPr>
          <p:nvPr/>
        </p:nvPicPr>
        <p:blipFill>
          <a:blip r:embed="rId4"/>
          <a:stretch>
            <a:fillRect/>
          </a:stretch>
        </p:blipFill>
        <p:spPr>
          <a:xfrm>
            <a:off x="2103227" y="1002351"/>
            <a:ext cx="9860333" cy="5546955"/>
          </a:xfrm>
          <a:prstGeom prst="rect">
            <a:avLst/>
          </a:prstGeom>
        </p:spPr>
      </p:pic>
    </p:spTree>
    <p:extLst>
      <p:ext uri="{BB962C8B-B14F-4D97-AF65-F5344CB8AC3E}">
        <p14:creationId xmlns:p14="http://schemas.microsoft.com/office/powerpoint/2010/main" val="3857829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Azure Update Management</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95535AFE-87D8-4F6A-B0A5-0D6B081278A9}"/>
              </a:ext>
            </a:extLst>
          </p:cNvPr>
          <p:cNvPicPr>
            <a:picLocks noChangeAspect="1"/>
          </p:cNvPicPr>
          <p:nvPr/>
        </p:nvPicPr>
        <p:blipFill>
          <a:blip r:embed="rId4"/>
          <a:stretch>
            <a:fillRect/>
          </a:stretch>
        </p:blipFill>
        <p:spPr>
          <a:xfrm>
            <a:off x="2178119" y="1043916"/>
            <a:ext cx="9630692" cy="5438508"/>
          </a:xfrm>
          <a:prstGeom prst="rect">
            <a:avLst/>
          </a:prstGeom>
        </p:spPr>
      </p:pic>
    </p:spTree>
    <p:extLst>
      <p:ext uri="{BB962C8B-B14F-4D97-AF65-F5344CB8AC3E}">
        <p14:creationId xmlns:p14="http://schemas.microsoft.com/office/powerpoint/2010/main" val="42609963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Azure Update Management</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D39FA575-8BD4-4D44-A8A9-C7E2652D04B9}"/>
              </a:ext>
            </a:extLst>
          </p:cNvPr>
          <p:cNvPicPr>
            <a:picLocks noChangeAspect="1"/>
          </p:cNvPicPr>
          <p:nvPr/>
        </p:nvPicPr>
        <p:blipFill>
          <a:blip r:embed="rId4"/>
          <a:stretch>
            <a:fillRect/>
          </a:stretch>
        </p:blipFill>
        <p:spPr>
          <a:xfrm>
            <a:off x="2226464" y="1059858"/>
            <a:ext cx="9679250" cy="5438508"/>
          </a:xfrm>
          <a:prstGeom prst="rect">
            <a:avLst/>
          </a:prstGeom>
        </p:spPr>
      </p:pic>
    </p:spTree>
    <p:extLst>
      <p:ext uri="{BB962C8B-B14F-4D97-AF65-F5344CB8AC3E}">
        <p14:creationId xmlns:p14="http://schemas.microsoft.com/office/powerpoint/2010/main" val="1631286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HCI</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Hyper-converged Infrastructure</a:t>
            </a:r>
          </a:p>
        </p:txBody>
      </p:sp>
      <p:pic>
        <p:nvPicPr>
          <p:cNvPr id="2" name="Picture 1">
            <a:extLst>
              <a:ext uri="{FF2B5EF4-FFF2-40B4-BE49-F238E27FC236}">
                <a16:creationId xmlns:a16="http://schemas.microsoft.com/office/drawing/2014/main" id="{B5E3E8D2-247B-4B07-BA70-3AE5BE46002D}"/>
              </a:ext>
            </a:extLst>
          </p:cNvPr>
          <p:cNvPicPr>
            <a:picLocks noChangeAspect="1"/>
          </p:cNvPicPr>
          <p:nvPr/>
        </p:nvPicPr>
        <p:blipFill>
          <a:blip r:embed="rId4"/>
          <a:stretch>
            <a:fillRect/>
          </a:stretch>
        </p:blipFill>
        <p:spPr>
          <a:xfrm>
            <a:off x="2010163" y="1029799"/>
            <a:ext cx="10368892" cy="5828201"/>
          </a:xfrm>
          <a:prstGeom prst="rect">
            <a:avLst/>
          </a:prstGeom>
        </p:spPr>
      </p:pic>
    </p:spTree>
    <p:extLst>
      <p:ext uri="{BB962C8B-B14F-4D97-AF65-F5344CB8AC3E}">
        <p14:creationId xmlns:p14="http://schemas.microsoft.com/office/powerpoint/2010/main" val="1377911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HCI</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Storage Class Memory</a:t>
            </a:r>
          </a:p>
        </p:txBody>
      </p:sp>
      <p:sp>
        <p:nvSpPr>
          <p:cNvPr id="17" name="Rectangle 16">
            <a:extLst>
              <a:ext uri="{FF2B5EF4-FFF2-40B4-BE49-F238E27FC236}">
                <a16:creationId xmlns:a16="http://schemas.microsoft.com/office/drawing/2014/main" id="{347E5940-6277-4758-8BF1-45B73E1348EA}"/>
              </a:ext>
            </a:extLst>
          </p:cNvPr>
          <p:cNvSpPr/>
          <p:nvPr/>
        </p:nvSpPr>
        <p:spPr>
          <a:xfrm>
            <a:off x="2290194" y="1720840"/>
            <a:ext cx="9375522" cy="4247317"/>
          </a:xfrm>
          <a:prstGeom prst="rect">
            <a:avLst/>
          </a:prstGeom>
        </p:spPr>
        <p:txBody>
          <a:bodyPr wrap="square">
            <a:spAutoFit/>
          </a:bodyPr>
          <a:lstStyle/>
          <a:p>
            <a:pPr fontAlgn="t"/>
            <a:r>
              <a:rPr lang="en-US" dirty="0">
                <a:solidFill>
                  <a:srgbClr val="333333"/>
                </a:solidFill>
                <a:latin typeface="Segoe UI" panose="020B0502040204020203" pitchFamily="34" charset="0"/>
              </a:rPr>
              <a:t>History of flash memory interconnects</a:t>
            </a:r>
          </a:p>
          <a:p>
            <a:pPr marL="742950" lvl="1" indent="-285750" fontAlgn="t">
              <a:buFont typeface="Arial" panose="020B0604020202020204" pitchFamily="34" charset="0"/>
              <a:buChar char="•"/>
            </a:pPr>
            <a:r>
              <a:rPr lang="en-US" dirty="0">
                <a:solidFill>
                  <a:srgbClr val="333333"/>
                </a:solidFill>
                <a:latin typeface="Segoe UI" panose="020B0502040204020203" pitchFamily="34" charset="0"/>
              </a:rPr>
              <a:t>USB</a:t>
            </a:r>
          </a:p>
          <a:p>
            <a:pPr marL="742950" lvl="1" indent="-285750" fontAlgn="t">
              <a:buFont typeface="Arial" panose="020B0604020202020204" pitchFamily="34" charset="0"/>
              <a:buChar char="•"/>
            </a:pPr>
            <a:r>
              <a:rPr lang="en-US" dirty="0">
                <a:solidFill>
                  <a:srgbClr val="333333"/>
                </a:solidFill>
                <a:latin typeface="Segoe UI" panose="020B0502040204020203" pitchFamily="34" charset="0"/>
              </a:rPr>
              <a:t>SATA &amp; SAS</a:t>
            </a:r>
          </a:p>
          <a:p>
            <a:pPr marL="742950" lvl="1" indent="-285750" fontAlgn="t">
              <a:buFont typeface="Arial" panose="020B0604020202020204" pitchFamily="34" charset="0"/>
              <a:buChar char="•"/>
            </a:pPr>
            <a:r>
              <a:rPr lang="en-US" b="0" i="0" dirty="0">
                <a:solidFill>
                  <a:srgbClr val="333333"/>
                </a:solidFill>
                <a:effectLst/>
                <a:latin typeface="Segoe UI" panose="020B0502040204020203" pitchFamily="34" charset="0"/>
              </a:rPr>
              <a:t>PCI</a:t>
            </a:r>
          </a:p>
          <a:p>
            <a:pPr marL="742950" lvl="1" indent="-285750" fontAlgn="t">
              <a:buFont typeface="Arial" panose="020B0604020202020204" pitchFamily="34" charset="0"/>
              <a:buChar char="•"/>
            </a:pPr>
            <a:r>
              <a:rPr lang="en-US" dirty="0" err="1">
                <a:solidFill>
                  <a:srgbClr val="333333"/>
                </a:solidFill>
                <a:latin typeface="Segoe UI" panose="020B0502040204020203" pitchFamily="34" charset="0"/>
              </a:rPr>
              <a:t>NVMe</a:t>
            </a:r>
            <a:endParaRPr lang="en-US" dirty="0">
              <a:solidFill>
                <a:srgbClr val="333333"/>
              </a:solidFill>
              <a:latin typeface="Segoe UI" panose="020B0502040204020203" pitchFamily="34" charset="0"/>
            </a:endParaRPr>
          </a:p>
          <a:p>
            <a:pPr marL="285750" indent="-285750" fontAlgn="t">
              <a:buFont typeface="Arial" panose="020B0604020202020204" pitchFamily="34" charset="0"/>
              <a:buChar char="•"/>
            </a:pPr>
            <a:endParaRPr lang="en-US" dirty="0">
              <a:solidFill>
                <a:srgbClr val="333333"/>
              </a:solidFill>
              <a:latin typeface="Segoe UI" panose="020B0502040204020203" pitchFamily="34" charset="0"/>
            </a:endParaRPr>
          </a:p>
          <a:p>
            <a:pPr fontAlgn="t"/>
            <a:r>
              <a:rPr lang="en-US" dirty="0">
                <a:solidFill>
                  <a:srgbClr val="333333"/>
                </a:solidFill>
                <a:latin typeface="Segoe UI" panose="020B0502040204020203" pitchFamily="34" charset="0"/>
              </a:rPr>
              <a:t>Each time we add a new connection we’re moving the flash storage closer and closer to the processor.</a:t>
            </a:r>
          </a:p>
          <a:p>
            <a:pPr fontAlgn="t"/>
            <a:endParaRPr lang="en-US" dirty="0">
              <a:solidFill>
                <a:srgbClr val="333333"/>
              </a:solidFill>
              <a:latin typeface="Segoe UI" panose="020B0502040204020203" pitchFamily="34" charset="0"/>
            </a:endParaRPr>
          </a:p>
          <a:p>
            <a:pPr fontAlgn="t"/>
            <a:r>
              <a:rPr lang="en-US" dirty="0">
                <a:solidFill>
                  <a:srgbClr val="333333"/>
                </a:solidFill>
                <a:latin typeface="Segoe UI" panose="020B0502040204020203" pitchFamily="34" charset="0"/>
              </a:rPr>
              <a:t>Why are we doing this?</a:t>
            </a:r>
          </a:p>
          <a:p>
            <a:pPr marL="742950" lvl="1" indent="-285750" fontAlgn="t">
              <a:buFont typeface="Arial" panose="020B0604020202020204" pitchFamily="34" charset="0"/>
              <a:buChar char="•"/>
            </a:pPr>
            <a:r>
              <a:rPr lang="en-US" dirty="0">
                <a:solidFill>
                  <a:srgbClr val="333333"/>
                </a:solidFill>
                <a:latin typeface="Segoe UI" panose="020B0502040204020203" pitchFamily="34" charset="0"/>
              </a:rPr>
              <a:t>Drive up performance</a:t>
            </a:r>
          </a:p>
          <a:p>
            <a:pPr marL="742950" lvl="1" indent="-285750" fontAlgn="t">
              <a:buFont typeface="Arial" panose="020B0604020202020204" pitchFamily="34" charset="0"/>
              <a:buChar char="•"/>
            </a:pPr>
            <a:r>
              <a:rPr lang="en-US" dirty="0">
                <a:solidFill>
                  <a:srgbClr val="333333"/>
                </a:solidFill>
                <a:latin typeface="Segoe UI" panose="020B0502040204020203" pitchFamily="34" charset="0"/>
              </a:rPr>
              <a:t>Reduce latency</a:t>
            </a:r>
          </a:p>
          <a:p>
            <a:pPr marL="742950" lvl="1" indent="-285750" fontAlgn="t">
              <a:buFont typeface="Arial" panose="020B0604020202020204" pitchFamily="34" charset="0"/>
              <a:buChar char="•"/>
            </a:pPr>
            <a:endParaRPr lang="en-US" dirty="0">
              <a:solidFill>
                <a:srgbClr val="333333"/>
              </a:solidFill>
              <a:latin typeface="Segoe UI" panose="020B0502040204020203" pitchFamily="34" charset="0"/>
            </a:endParaRPr>
          </a:p>
          <a:p>
            <a:pPr fontAlgn="t"/>
            <a:r>
              <a:rPr lang="en-US" dirty="0">
                <a:solidFill>
                  <a:srgbClr val="333333"/>
                </a:solidFill>
                <a:latin typeface="Segoe UI" panose="020B0502040204020203" pitchFamily="34" charset="0"/>
              </a:rPr>
              <a:t>Storage Class memory fits in a DIMM socket right next to the processor.  </a:t>
            </a:r>
          </a:p>
          <a:p>
            <a:pPr marL="742950" lvl="1" indent="-285750" fontAlgn="t">
              <a:buFont typeface="Arial" panose="020B0604020202020204" pitchFamily="34" charset="0"/>
              <a:buChar char="•"/>
            </a:pPr>
            <a:endParaRPr lang="en-US" b="0" i="0" dirty="0">
              <a:solidFill>
                <a:srgbClr val="333333"/>
              </a:solidFill>
              <a:effectLst/>
              <a:latin typeface="Segoe UI" panose="020B0502040204020203" pitchFamily="34" charset="0"/>
            </a:endParaRPr>
          </a:p>
        </p:txBody>
      </p:sp>
    </p:spTree>
    <p:extLst>
      <p:ext uri="{BB962C8B-B14F-4D97-AF65-F5344CB8AC3E}">
        <p14:creationId xmlns:p14="http://schemas.microsoft.com/office/powerpoint/2010/main" val="3502000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Overview</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882773"/>
          </a:xfrm>
        </p:spPr>
        <p:txBody>
          <a:bodyPr/>
          <a:lstStyle/>
          <a:p>
            <a:r>
              <a:rPr lang="en-US" dirty="0"/>
              <a:t>Release Channels</a:t>
            </a:r>
          </a:p>
        </p:txBody>
      </p:sp>
      <p:sp>
        <p:nvSpPr>
          <p:cNvPr id="2" name="Rectangle 1">
            <a:extLst>
              <a:ext uri="{FF2B5EF4-FFF2-40B4-BE49-F238E27FC236}">
                <a16:creationId xmlns:a16="http://schemas.microsoft.com/office/drawing/2014/main" id="{C8B5C9F8-91E1-4ED9-82CD-DB26AB09D645}"/>
              </a:ext>
            </a:extLst>
          </p:cNvPr>
          <p:cNvSpPr/>
          <p:nvPr/>
        </p:nvSpPr>
        <p:spPr>
          <a:xfrm>
            <a:off x="1225846" y="1371040"/>
            <a:ext cx="10258682" cy="2308324"/>
          </a:xfrm>
          <a:prstGeom prst="rect">
            <a:avLst/>
          </a:prstGeom>
        </p:spPr>
        <p:txBody>
          <a:bodyPr wrap="square">
            <a:spAutoFit/>
          </a:bodyPr>
          <a:lstStyle/>
          <a:p>
            <a:pPr marL="1028700" fontAlgn="ctr">
              <a:buFont typeface="Arial" panose="020B0604020202020204" pitchFamily="34" charset="0"/>
              <a:buChar char="•"/>
            </a:pPr>
            <a:r>
              <a:rPr lang="en-US" sz="1600" dirty="0">
                <a:solidFill>
                  <a:srgbClr val="000000"/>
                </a:solidFill>
                <a:latin typeface="Calibri" panose="020F0502020204030204" pitchFamily="34" charset="0"/>
              </a:rPr>
              <a:t> Windows Server 2019 is a LTSC </a:t>
            </a:r>
          </a:p>
          <a:p>
            <a:pPr marL="1485900" lvl="1" fontAlgn="ctr">
              <a:buFont typeface="Arial" panose="020B0604020202020204" pitchFamily="34" charset="0"/>
              <a:buChar char="•"/>
            </a:pPr>
            <a:r>
              <a:rPr lang="en-US" sz="1600" dirty="0">
                <a:solidFill>
                  <a:srgbClr val="000000"/>
                </a:solidFill>
                <a:latin typeface="Calibri" panose="020F0502020204030204" pitchFamily="34" charset="0"/>
              </a:rPr>
              <a:t> 5 years of mainline support</a:t>
            </a:r>
          </a:p>
          <a:p>
            <a:pPr marL="1485900" lvl="1" fontAlgn="ctr">
              <a:buFont typeface="Arial" panose="020B0604020202020204" pitchFamily="34" charset="0"/>
              <a:buChar char="•"/>
            </a:pPr>
            <a:r>
              <a:rPr lang="en-US" sz="1600" dirty="0">
                <a:solidFill>
                  <a:srgbClr val="000000"/>
                </a:solidFill>
                <a:latin typeface="Calibri" panose="020F0502020204030204" pitchFamily="34" charset="0"/>
              </a:rPr>
              <a:t> 5 years of extended support</a:t>
            </a:r>
          </a:p>
          <a:p>
            <a:pPr marL="1028700" fontAlgn="ctr">
              <a:buFont typeface="Arial" panose="020B0604020202020204" pitchFamily="34" charset="0"/>
              <a:buChar char="•"/>
            </a:pPr>
            <a:r>
              <a:rPr lang="en-US" sz="1600" dirty="0">
                <a:solidFill>
                  <a:srgbClr val="000000"/>
                </a:solidFill>
                <a:latin typeface="Calibri" panose="020F0502020204030204" pitchFamily="34" charset="0"/>
              </a:rPr>
              <a:t> Builds on and incorporates enhancements from the SAC releases</a:t>
            </a:r>
          </a:p>
          <a:p>
            <a:pPr marL="1028700" fontAlgn="ctr">
              <a:buFont typeface="Arial" panose="020B0604020202020204" pitchFamily="34" charset="0"/>
              <a:buChar char="•"/>
            </a:pPr>
            <a:r>
              <a:rPr lang="en-US" sz="1600" dirty="0">
                <a:solidFill>
                  <a:srgbClr val="000000"/>
                </a:solidFill>
                <a:latin typeface="Calibri" panose="020F0502020204030204" pitchFamily="34" charset="0"/>
              </a:rPr>
              <a:t> Server 2019 includes the Desktop Experience</a:t>
            </a:r>
          </a:p>
          <a:p>
            <a:pPr marL="1028700" fontAlgn="ctr">
              <a:buFont typeface="Arial" panose="020B0604020202020204" pitchFamily="34" charset="0"/>
              <a:buChar char="•"/>
            </a:pPr>
            <a:r>
              <a:rPr lang="en-US" sz="1600" dirty="0">
                <a:solidFill>
                  <a:srgbClr val="000000"/>
                </a:solidFill>
                <a:latin typeface="Calibri" panose="020F0502020204030204" pitchFamily="34" charset="0"/>
              </a:rPr>
              <a:t> Semi-Annual channel releases (1709, 1803, or 1809) are Core and Nano Server only</a:t>
            </a:r>
          </a:p>
          <a:p>
            <a:pPr marL="1028700" fontAlgn="ctr">
              <a:buFont typeface="Arial" panose="020B0604020202020204" pitchFamily="34" charset="0"/>
              <a:buChar char="•"/>
            </a:pPr>
            <a:r>
              <a:rPr lang="en-US" sz="1600" dirty="0">
                <a:solidFill>
                  <a:srgbClr val="000000"/>
                </a:solidFill>
                <a:latin typeface="Calibri" panose="020F0502020204030204" pitchFamily="34" charset="0"/>
              </a:rPr>
              <a:t> Windows Server 2019 is the best option for production environments  </a:t>
            </a:r>
          </a:p>
          <a:p>
            <a:pPr marL="1028700" fontAlgn="ctr">
              <a:buFont typeface="Arial" panose="020B0604020202020204" pitchFamily="34" charset="0"/>
              <a:buChar char="•"/>
            </a:pPr>
            <a:r>
              <a:rPr lang="en-US" sz="1600" dirty="0">
                <a:solidFill>
                  <a:srgbClr val="000000"/>
                </a:solidFill>
                <a:latin typeface="Calibri" panose="020F0502020204030204" pitchFamily="34" charset="0"/>
              </a:rPr>
              <a:t>  The minimum requirement to add a Windows Server 2019 Domain Controller is a Windows Server 2008R2 functional level</a:t>
            </a:r>
          </a:p>
        </p:txBody>
      </p:sp>
    </p:spTree>
    <p:extLst>
      <p:ext uri="{BB962C8B-B14F-4D97-AF65-F5344CB8AC3E}">
        <p14:creationId xmlns:p14="http://schemas.microsoft.com/office/powerpoint/2010/main" val="3390429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HCI</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Storage Class Memory</a:t>
            </a:r>
          </a:p>
        </p:txBody>
      </p:sp>
      <p:pic>
        <p:nvPicPr>
          <p:cNvPr id="21" name="GFX_11">
            <a:hlinkClick r:id="" action="ppaction://media"/>
            <a:extLst>
              <a:ext uri="{FF2B5EF4-FFF2-40B4-BE49-F238E27FC236}">
                <a16:creationId xmlns:a16="http://schemas.microsoft.com/office/drawing/2014/main" id="{9034C01F-285E-422E-B2A5-490DE2211C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75045" y="1110963"/>
            <a:ext cx="10216955" cy="5747037"/>
          </a:xfrm>
          <a:prstGeom prst="rect">
            <a:avLst/>
          </a:prstGeom>
        </p:spPr>
      </p:pic>
    </p:spTree>
    <p:extLst>
      <p:ext uri="{BB962C8B-B14F-4D97-AF65-F5344CB8AC3E}">
        <p14:creationId xmlns:p14="http://schemas.microsoft.com/office/powerpoint/2010/main" val="213816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34"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fill="hold" display="0">
                  <p:stCondLst>
                    <p:cond delay="indefinite"/>
                  </p:stCondLst>
                </p:cTn>
                <p:tgtEl>
                  <p:spTgt spid="21"/>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HCI</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Storage Class Memory</a:t>
            </a:r>
          </a:p>
        </p:txBody>
      </p:sp>
      <p:sp>
        <p:nvSpPr>
          <p:cNvPr id="17" name="Rectangle 16">
            <a:extLst>
              <a:ext uri="{FF2B5EF4-FFF2-40B4-BE49-F238E27FC236}">
                <a16:creationId xmlns:a16="http://schemas.microsoft.com/office/drawing/2014/main" id="{347E5940-6277-4758-8BF1-45B73E1348EA}"/>
              </a:ext>
            </a:extLst>
          </p:cNvPr>
          <p:cNvSpPr/>
          <p:nvPr/>
        </p:nvSpPr>
        <p:spPr>
          <a:xfrm>
            <a:off x="2290194" y="1720840"/>
            <a:ext cx="9375522" cy="2031325"/>
          </a:xfrm>
          <a:prstGeom prst="rect">
            <a:avLst/>
          </a:prstGeom>
        </p:spPr>
        <p:txBody>
          <a:bodyPr wrap="square">
            <a:spAutoFit/>
          </a:bodyPr>
          <a:lstStyle/>
          <a:p>
            <a:pPr lvl="1" fontAlgn="t"/>
            <a:r>
              <a:rPr lang="en-US" b="0" i="0" dirty="0">
                <a:solidFill>
                  <a:srgbClr val="333333"/>
                </a:solidFill>
                <a:effectLst/>
                <a:latin typeface="Segoe UI" panose="020B0502040204020203" pitchFamily="34" charset="0"/>
              </a:rPr>
              <a:t>Insanely fast high speed cache!</a:t>
            </a:r>
          </a:p>
          <a:p>
            <a:pPr lvl="1" fontAlgn="t"/>
            <a:r>
              <a:rPr lang="en-US" dirty="0">
                <a:solidFill>
                  <a:srgbClr val="333333"/>
                </a:solidFill>
                <a:latin typeface="Segoe UI" panose="020B0502040204020203" pitchFamily="34" charset="0"/>
              </a:rPr>
              <a:t>Non-volatile and persistent storage</a:t>
            </a:r>
          </a:p>
          <a:p>
            <a:pPr lvl="1" fontAlgn="t"/>
            <a:r>
              <a:rPr lang="en-US" dirty="0">
                <a:solidFill>
                  <a:schemeClr val="tx2"/>
                </a:solidFill>
                <a:latin typeface="Segoe UI" panose="020B0502040204020203" pitchFamily="34" charset="0"/>
              </a:rPr>
              <a:t>Intel </a:t>
            </a:r>
            <a:r>
              <a:rPr lang="en-US" dirty="0" err="1">
                <a:solidFill>
                  <a:schemeClr val="tx2"/>
                </a:solidFill>
                <a:latin typeface="Segoe UI" panose="020B0502040204020203" pitchFamily="34" charset="0"/>
              </a:rPr>
              <a:t>Optane</a:t>
            </a:r>
            <a:r>
              <a:rPr lang="en-US" dirty="0">
                <a:solidFill>
                  <a:schemeClr val="tx2"/>
                </a:solidFill>
                <a:latin typeface="Segoe UI" panose="020B0502040204020203" pitchFamily="34" charset="0"/>
              </a:rPr>
              <a:t> </a:t>
            </a:r>
            <a:r>
              <a:rPr lang="en-US" dirty="0">
                <a:solidFill>
                  <a:srgbClr val="333333"/>
                </a:solidFill>
                <a:latin typeface="Segoe UI" panose="020B0502040204020203" pitchFamily="34" charset="0"/>
              </a:rPr>
              <a:t>chips come in sizes up to 512 GB</a:t>
            </a:r>
          </a:p>
          <a:p>
            <a:pPr lvl="1" fontAlgn="t"/>
            <a:r>
              <a:rPr lang="en-US" dirty="0">
                <a:solidFill>
                  <a:srgbClr val="333333"/>
                </a:solidFill>
                <a:latin typeface="Segoe UI" panose="020B0502040204020203" pitchFamily="34" charset="0"/>
              </a:rPr>
              <a:t>Natively Supported in </a:t>
            </a:r>
            <a:r>
              <a:rPr lang="en-US" dirty="0">
                <a:solidFill>
                  <a:schemeClr val="tx2"/>
                </a:solidFill>
                <a:latin typeface="Segoe UI" panose="020B0502040204020203" pitchFamily="34" charset="0"/>
              </a:rPr>
              <a:t>Server 2019</a:t>
            </a:r>
          </a:p>
          <a:p>
            <a:pPr lvl="1" fontAlgn="t"/>
            <a:r>
              <a:rPr lang="en-US" dirty="0">
                <a:solidFill>
                  <a:srgbClr val="333333"/>
                </a:solidFill>
                <a:latin typeface="Segoe UI" panose="020B0502040204020203" pitchFamily="34" charset="0"/>
              </a:rPr>
              <a:t>Also works with </a:t>
            </a:r>
            <a:r>
              <a:rPr lang="en-US" dirty="0">
                <a:solidFill>
                  <a:schemeClr val="tx2"/>
                </a:solidFill>
                <a:latin typeface="Segoe UI" panose="020B0502040204020203" pitchFamily="34" charset="0"/>
              </a:rPr>
              <a:t>Storage Spaces Direct</a:t>
            </a:r>
          </a:p>
          <a:p>
            <a:pPr lvl="1" fontAlgn="t"/>
            <a:endParaRPr lang="en-US" dirty="0">
              <a:solidFill>
                <a:srgbClr val="333333"/>
              </a:solidFill>
              <a:latin typeface="Segoe UI" panose="020B0502040204020203" pitchFamily="34" charset="0"/>
            </a:endParaRPr>
          </a:p>
          <a:p>
            <a:pPr lvl="1" fontAlgn="t"/>
            <a:endParaRPr lang="en-US" b="0" i="0" dirty="0">
              <a:solidFill>
                <a:srgbClr val="333333"/>
              </a:solidFill>
              <a:effectLst/>
              <a:latin typeface="Segoe UI" panose="020B0502040204020203" pitchFamily="34" charset="0"/>
            </a:endParaRPr>
          </a:p>
        </p:txBody>
      </p:sp>
    </p:spTree>
    <p:extLst>
      <p:ext uri="{BB962C8B-B14F-4D97-AF65-F5344CB8AC3E}">
        <p14:creationId xmlns:p14="http://schemas.microsoft.com/office/powerpoint/2010/main" val="2061861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System Insights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System Insights</a:t>
            </a:r>
          </a:p>
        </p:txBody>
      </p:sp>
      <p:pic>
        <p:nvPicPr>
          <p:cNvPr id="3" name="Picture 2">
            <a:extLst>
              <a:ext uri="{FF2B5EF4-FFF2-40B4-BE49-F238E27FC236}">
                <a16:creationId xmlns:a16="http://schemas.microsoft.com/office/drawing/2014/main" id="{813567C5-B42A-4E62-B0C7-7CCBC76A27C2}"/>
              </a:ext>
            </a:extLst>
          </p:cNvPr>
          <p:cNvPicPr>
            <a:picLocks noChangeAspect="1"/>
          </p:cNvPicPr>
          <p:nvPr/>
        </p:nvPicPr>
        <p:blipFill>
          <a:blip r:embed="rId4"/>
          <a:stretch>
            <a:fillRect/>
          </a:stretch>
        </p:blipFill>
        <p:spPr>
          <a:xfrm>
            <a:off x="2083818" y="1555769"/>
            <a:ext cx="9964541" cy="4582164"/>
          </a:xfrm>
          <a:prstGeom prst="rect">
            <a:avLst/>
          </a:prstGeom>
        </p:spPr>
      </p:pic>
    </p:spTree>
    <p:extLst>
      <p:ext uri="{BB962C8B-B14F-4D97-AF65-F5344CB8AC3E}">
        <p14:creationId xmlns:p14="http://schemas.microsoft.com/office/powerpoint/2010/main" val="1681583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System Insights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System Insights</a:t>
            </a:r>
          </a:p>
        </p:txBody>
      </p:sp>
      <p:pic>
        <p:nvPicPr>
          <p:cNvPr id="2" name="Picture 1">
            <a:extLst>
              <a:ext uri="{FF2B5EF4-FFF2-40B4-BE49-F238E27FC236}">
                <a16:creationId xmlns:a16="http://schemas.microsoft.com/office/drawing/2014/main" id="{86328736-699C-4907-92E4-B6FE51A60EB2}"/>
              </a:ext>
            </a:extLst>
          </p:cNvPr>
          <p:cNvPicPr>
            <a:picLocks noChangeAspect="1"/>
          </p:cNvPicPr>
          <p:nvPr/>
        </p:nvPicPr>
        <p:blipFill>
          <a:blip r:embed="rId4"/>
          <a:stretch>
            <a:fillRect/>
          </a:stretch>
        </p:blipFill>
        <p:spPr>
          <a:xfrm>
            <a:off x="2088582" y="994141"/>
            <a:ext cx="9955014" cy="5525271"/>
          </a:xfrm>
          <a:prstGeom prst="rect">
            <a:avLst/>
          </a:prstGeom>
        </p:spPr>
      </p:pic>
    </p:spTree>
    <p:extLst>
      <p:ext uri="{BB962C8B-B14F-4D97-AF65-F5344CB8AC3E}">
        <p14:creationId xmlns:p14="http://schemas.microsoft.com/office/powerpoint/2010/main" val="3694524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System Insights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sp>
        <p:nvSpPr>
          <p:cNvPr id="3" name="Rectangle 2">
            <a:extLst>
              <a:ext uri="{FF2B5EF4-FFF2-40B4-BE49-F238E27FC236}">
                <a16:creationId xmlns:a16="http://schemas.microsoft.com/office/drawing/2014/main" id="{8C96CFF9-C68D-49FE-9903-8E89EF7B9C01}"/>
              </a:ext>
            </a:extLst>
          </p:cNvPr>
          <p:cNvSpPr/>
          <p:nvPr/>
        </p:nvSpPr>
        <p:spPr>
          <a:xfrm>
            <a:off x="2280450" y="3133534"/>
            <a:ext cx="9087039" cy="590931"/>
          </a:xfrm>
          <a:prstGeom prst="rect">
            <a:avLst/>
          </a:prstGeom>
        </p:spPr>
        <p:txBody>
          <a:bodyPr wrap="none">
            <a:spAutoFit/>
          </a:bodyPr>
          <a:lstStyle/>
          <a:p>
            <a:pPr lvl="0" algn="ctr" defTabSz="914102" fontAlgn="base">
              <a:lnSpc>
                <a:spcPct val="90000"/>
              </a:lnSpc>
              <a:spcBef>
                <a:spcPct val="0"/>
              </a:spcBef>
              <a:spcAft>
                <a:spcPct val="0"/>
              </a:spcAft>
              <a:defRPr/>
            </a:pPr>
            <a:r>
              <a:rPr lang="en-US" sz="3600" kern="0" spc="-98" dirty="0">
                <a:ln w="3175">
                  <a:noFill/>
                </a:ln>
                <a:solidFill>
                  <a:srgbClr val="1A1A1A"/>
                </a:solidFill>
                <a:latin typeface="Segoe UI Semibold" panose="020B0702040204020203" pitchFamily="34" charset="0"/>
                <a:cs typeface="Segoe UI Semibold" panose="020B0702040204020203" pitchFamily="34" charset="0"/>
              </a:rPr>
              <a:t>Volume consumption forecast &amp; remediation</a:t>
            </a:r>
          </a:p>
        </p:txBody>
      </p:sp>
    </p:spTree>
    <p:extLst>
      <p:ext uri="{BB962C8B-B14F-4D97-AF65-F5344CB8AC3E}">
        <p14:creationId xmlns:p14="http://schemas.microsoft.com/office/powerpoint/2010/main" val="4178641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System Insights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17" name="Picture 16">
            <a:extLst>
              <a:ext uri="{FF2B5EF4-FFF2-40B4-BE49-F238E27FC236}">
                <a16:creationId xmlns:a16="http://schemas.microsoft.com/office/drawing/2014/main" id="{907FB4DA-4AFF-4717-BE00-F799331239D5}"/>
              </a:ext>
            </a:extLst>
          </p:cNvPr>
          <p:cNvPicPr>
            <a:picLocks noChangeAspect="1"/>
          </p:cNvPicPr>
          <p:nvPr/>
        </p:nvPicPr>
        <p:blipFill>
          <a:blip r:embed="rId4"/>
          <a:stretch>
            <a:fillRect/>
          </a:stretch>
        </p:blipFill>
        <p:spPr>
          <a:xfrm>
            <a:off x="2153029" y="1022115"/>
            <a:ext cx="9826119" cy="5527192"/>
          </a:xfrm>
          <a:prstGeom prst="rect">
            <a:avLst/>
          </a:prstGeom>
        </p:spPr>
      </p:pic>
    </p:spTree>
    <p:extLst>
      <p:ext uri="{BB962C8B-B14F-4D97-AF65-F5344CB8AC3E}">
        <p14:creationId xmlns:p14="http://schemas.microsoft.com/office/powerpoint/2010/main" val="3362972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System Insights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18" name="Picture 17">
            <a:extLst>
              <a:ext uri="{FF2B5EF4-FFF2-40B4-BE49-F238E27FC236}">
                <a16:creationId xmlns:a16="http://schemas.microsoft.com/office/drawing/2014/main" id="{79C23A62-A99A-414B-A85B-A7F2C1819131}"/>
              </a:ext>
            </a:extLst>
          </p:cNvPr>
          <p:cNvPicPr>
            <a:picLocks noChangeAspect="1"/>
          </p:cNvPicPr>
          <p:nvPr/>
        </p:nvPicPr>
        <p:blipFill>
          <a:blip r:embed="rId4"/>
          <a:stretch>
            <a:fillRect/>
          </a:stretch>
        </p:blipFill>
        <p:spPr>
          <a:xfrm>
            <a:off x="2093272" y="1020397"/>
            <a:ext cx="9947807" cy="10051429"/>
          </a:xfrm>
          <a:prstGeom prst="rect">
            <a:avLst/>
          </a:prstGeom>
        </p:spPr>
      </p:pic>
    </p:spTree>
    <p:extLst>
      <p:ext uri="{BB962C8B-B14F-4D97-AF65-F5344CB8AC3E}">
        <p14:creationId xmlns:p14="http://schemas.microsoft.com/office/powerpoint/2010/main" val="42356449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System Insights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17" name="Picture 16">
            <a:extLst>
              <a:ext uri="{FF2B5EF4-FFF2-40B4-BE49-F238E27FC236}">
                <a16:creationId xmlns:a16="http://schemas.microsoft.com/office/drawing/2014/main" id="{6E43B29A-7C1E-47E4-9C4B-392239A6379A}"/>
              </a:ext>
            </a:extLst>
          </p:cNvPr>
          <p:cNvPicPr>
            <a:picLocks noChangeAspect="1"/>
          </p:cNvPicPr>
          <p:nvPr/>
        </p:nvPicPr>
        <p:blipFill>
          <a:blip r:embed="rId4"/>
          <a:stretch>
            <a:fillRect/>
          </a:stretch>
        </p:blipFill>
        <p:spPr>
          <a:xfrm>
            <a:off x="2225064" y="994141"/>
            <a:ext cx="9682050" cy="5708376"/>
          </a:xfrm>
          <a:prstGeom prst="rect">
            <a:avLst/>
          </a:prstGeom>
        </p:spPr>
      </p:pic>
    </p:spTree>
    <p:extLst>
      <p:ext uri="{BB962C8B-B14F-4D97-AF65-F5344CB8AC3E}">
        <p14:creationId xmlns:p14="http://schemas.microsoft.com/office/powerpoint/2010/main" val="3127483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Storage Migration Service</a:t>
            </a:r>
          </a:p>
        </p:txBody>
      </p:sp>
      <p:sp>
        <p:nvSpPr>
          <p:cNvPr id="3" name="Rectangle 2">
            <a:extLst>
              <a:ext uri="{FF2B5EF4-FFF2-40B4-BE49-F238E27FC236}">
                <a16:creationId xmlns:a16="http://schemas.microsoft.com/office/drawing/2014/main" id="{88618D7F-AB40-428A-B289-983D1626A863}"/>
              </a:ext>
            </a:extLst>
          </p:cNvPr>
          <p:cNvSpPr/>
          <p:nvPr/>
        </p:nvSpPr>
        <p:spPr>
          <a:xfrm>
            <a:off x="2365881" y="1260587"/>
            <a:ext cx="9007876" cy="4758354"/>
          </a:xfrm>
          <a:prstGeom prst="rect">
            <a:avLst/>
          </a:prstGeom>
        </p:spPr>
        <p:txBody>
          <a:bodyPr wrap="square">
            <a:spAutoFit/>
          </a:bodyPr>
          <a:lstStyle/>
          <a:p>
            <a:pPr marL="171450" lvl="0" indent="-171450" defTabSz="914367">
              <a:lnSpc>
                <a:spcPct val="150000"/>
              </a:lnSpc>
              <a:spcBef>
                <a:spcPts val="0"/>
              </a:spcBef>
              <a:buSzTx/>
              <a:buFont typeface="Arial" panose="020B0604020202020204" pitchFamily="34" charset="0"/>
              <a:buChar char="•"/>
              <a:defRPr/>
            </a:pPr>
            <a:r>
              <a:rPr lang="en-US" sz="2400" dirty="0">
                <a:solidFill>
                  <a:prstClr val="black"/>
                </a:solidFill>
                <a:latin typeface="Calibri" panose="020F0502020204030204"/>
              </a:rPr>
              <a:t>File Server migrations are painful and hard.  </a:t>
            </a:r>
          </a:p>
          <a:p>
            <a:pPr marL="742933" lvl="1" indent="-285750" defTabSz="914367">
              <a:lnSpc>
                <a:spcPct val="150000"/>
              </a:lnSpc>
              <a:spcBef>
                <a:spcPts val="0"/>
              </a:spcBef>
              <a:buSzTx/>
              <a:buFont typeface="Arial" panose="020B0604020202020204" pitchFamily="34" charset="0"/>
              <a:buChar char="•"/>
              <a:defRPr/>
            </a:pPr>
            <a:r>
              <a:rPr lang="en-US" dirty="0">
                <a:solidFill>
                  <a:prstClr val="black"/>
                </a:solidFill>
                <a:latin typeface="Calibri" panose="020F0502020204030204"/>
              </a:rPr>
              <a:t>All data must transfer</a:t>
            </a:r>
          </a:p>
          <a:p>
            <a:pPr marL="742933" lvl="1" indent="-285750" defTabSz="914367">
              <a:lnSpc>
                <a:spcPct val="150000"/>
              </a:lnSpc>
              <a:spcBef>
                <a:spcPts val="0"/>
              </a:spcBef>
              <a:buSzTx/>
              <a:buFont typeface="Arial" panose="020B0604020202020204" pitchFamily="34" charset="0"/>
              <a:buChar char="•"/>
              <a:defRPr/>
            </a:pPr>
            <a:r>
              <a:rPr lang="en-US" dirty="0">
                <a:solidFill>
                  <a:prstClr val="black"/>
                </a:solidFill>
                <a:latin typeface="Calibri" panose="020F0502020204030204"/>
              </a:rPr>
              <a:t>All shares and their configuration and file system security must transfer</a:t>
            </a:r>
          </a:p>
          <a:p>
            <a:pPr marL="742933" lvl="1" indent="-285750" defTabSz="914367">
              <a:lnSpc>
                <a:spcPct val="150000"/>
              </a:lnSpc>
              <a:spcBef>
                <a:spcPts val="0"/>
              </a:spcBef>
              <a:buSzTx/>
              <a:buFont typeface="Arial" panose="020B0604020202020204" pitchFamily="34" charset="0"/>
              <a:buChar char="•"/>
              <a:defRPr/>
            </a:pPr>
            <a:r>
              <a:rPr lang="en-US" dirty="0">
                <a:solidFill>
                  <a:prstClr val="black"/>
                </a:solidFill>
                <a:latin typeface="Calibri" panose="020F0502020204030204"/>
              </a:rPr>
              <a:t>All in-use files must transfer</a:t>
            </a:r>
          </a:p>
          <a:p>
            <a:pPr marL="742933" lvl="1" indent="-285750" defTabSz="914367">
              <a:lnSpc>
                <a:spcPct val="150000"/>
              </a:lnSpc>
              <a:spcBef>
                <a:spcPts val="0"/>
              </a:spcBef>
              <a:buSzTx/>
              <a:buFont typeface="Arial" panose="020B0604020202020204" pitchFamily="34" charset="0"/>
              <a:buChar char="•"/>
              <a:defRPr/>
            </a:pPr>
            <a:r>
              <a:rPr lang="en-US" dirty="0">
                <a:solidFill>
                  <a:prstClr val="black"/>
                </a:solidFill>
                <a:latin typeface="Calibri" panose="020F0502020204030204"/>
              </a:rPr>
              <a:t>All files you, the operator, don’t have access to must transfer</a:t>
            </a:r>
          </a:p>
          <a:p>
            <a:pPr marL="742933" lvl="1" indent="-285750" defTabSz="914367">
              <a:lnSpc>
                <a:spcPct val="150000"/>
              </a:lnSpc>
              <a:spcBef>
                <a:spcPts val="0"/>
              </a:spcBef>
              <a:buSzTx/>
              <a:buFont typeface="Arial" panose="020B0604020202020204" pitchFamily="34" charset="0"/>
              <a:buChar char="•"/>
              <a:defRPr/>
            </a:pPr>
            <a:r>
              <a:rPr lang="en-US" dirty="0">
                <a:solidFill>
                  <a:prstClr val="black"/>
                </a:solidFill>
                <a:latin typeface="Calibri" panose="020F0502020204030204"/>
              </a:rPr>
              <a:t>All use of local groups and users must transfer</a:t>
            </a:r>
          </a:p>
          <a:p>
            <a:pPr marL="742933" lvl="1" indent="-285750" defTabSz="914367">
              <a:lnSpc>
                <a:spcPct val="150000"/>
              </a:lnSpc>
              <a:spcBef>
                <a:spcPts val="0"/>
              </a:spcBef>
              <a:buSzTx/>
              <a:buFont typeface="Arial" panose="020B0604020202020204" pitchFamily="34" charset="0"/>
              <a:buChar char="•"/>
              <a:defRPr/>
            </a:pPr>
            <a:r>
              <a:rPr lang="en-US" dirty="0">
                <a:solidFill>
                  <a:prstClr val="black"/>
                </a:solidFill>
                <a:latin typeface="Calibri" panose="020F0502020204030204"/>
              </a:rPr>
              <a:t>All data attributes, alternate data streams, encryption, compression, etc. must transfer</a:t>
            </a:r>
          </a:p>
          <a:p>
            <a:pPr marL="628650" lvl="1" indent="-171450" defTabSz="914367">
              <a:lnSpc>
                <a:spcPct val="150000"/>
              </a:lnSpc>
              <a:buFont typeface="Arial" panose="020B0604020202020204" pitchFamily="34" charset="0"/>
              <a:buChar char="•"/>
              <a:defRPr/>
            </a:pPr>
            <a:r>
              <a:rPr lang="en-US" dirty="0">
                <a:solidFill>
                  <a:prstClr val="black"/>
                </a:solidFill>
                <a:latin typeface="Calibri" panose="020F0502020204030204"/>
              </a:rPr>
              <a:t>  Legacy apps and scripts that access files on shares can be hard to identify and update</a:t>
            </a:r>
          </a:p>
          <a:p>
            <a:pPr marL="628650" lvl="1" indent="-171450" defTabSz="914367">
              <a:lnSpc>
                <a:spcPct val="150000"/>
              </a:lnSpc>
              <a:buFont typeface="Arial" panose="020B0604020202020204" pitchFamily="34" charset="0"/>
              <a:buChar char="•"/>
              <a:defRPr/>
            </a:pPr>
            <a:r>
              <a:rPr lang="en-US" dirty="0">
                <a:solidFill>
                  <a:prstClr val="black"/>
                </a:solidFill>
                <a:latin typeface="Calibri" panose="020F0502020204030204"/>
              </a:rPr>
              <a:t>  End users must be coached on where to find their migrated data</a:t>
            </a:r>
          </a:p>
          <a:p>
            <a:pPr marL="628650" lvl="1" indent="-171450" defTabSz="914367">
              <a:lnSpc>
                <a:spcPct val="150000"/>
              </a:lnSpc>
              <a:buFont typeface="Arial" panose="020B0604020202020204" pitchFamily="34" charset="0"/>
              <a:buChar char="•"/>
              <a:defRPr/>
            </a:pPr>
            <a:endParaRPr lang="en-US" dirty="0">
              <a:solidFill>
                <a:prstClr val="black"/>
              </a:solidFill>
              <a:latin typeface="Calibri" panose="020F0502020204030204"/>
            </a:endParaRPr>
          </a:p>
          <a:p>
            <a:pPr marL="628650" lvl="1" indent="-171450" defTabSz="914367">
              <a:lnSpc>
                <a:spcPct val="150000"/>
              </a:lnSpc>
              <a:buFont typeface="Arial" panose="020B0604020202020204" pitchFamily="34" charset="0"/>
              <a:buChar char="•"/>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65279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Storage Migration Service</a:t>
            </a:r>
          </a:p>
        </p:txBody>
      </p:sp>
      <p:sp>
        <p:nvSpPr>
          <p:cNvPr id="3" name="Rectangle 2">
            <a:extLst>
              <a:ext uri="{FF2B5EF4-FFF2-40B4-BE49-F238E27FC236}">
                <a16:creationId xmlns:a16="http://schemas.microsoft.com/office/drawing/2014/main" id="{88618D7F-AB40-428A-B289-983D1626A863}"/>
              </a:ext>
            </a:extLst>
          </p:cNvPr>
          <p:cNvSpPr/>
          <p:nvPr/>
        </p:nvSpPr>
        <p:spPr>
          <a:xfrm>
            <a:off x="2365881" y="1260587"/>
            <a:ext cx="4327882" cy="3539559"/>
          </a:xfrm>
          <a:prstGeom prst="rect">
            <a:avLst/>
          </a:prstGeom>
        </p:spPr>
        <p:txBody>
          <a:bodyPr wrap="square">
            <a:spAutoFit/>
          </a:bodyPr>
          <a:lstStyle/>
          <a:p>
            <a:pPr marL="228600" lvl="0" indent="-228600" fontAlgn="base">
              <a:lnSpc>
                <a:spcPct val="90000"/>
              </a:lnSpc>
              <a:buFont typeface="Arial" panose="020B0604020202020204" pitchFamily="34" charset="0"/>
              <a:buChar char="•"/>
            </a:pPr>
            <a:r>
              <a:rPr lang="en-US" sz="2400" dirty="0">
                <a:solidFill>
                  <a:prstClr val="black"/>
                </a:solidFill>
                <a:latin typeface="Calibri" panose="020F0502020204030204"/>
              </a:rPr>
              <a:t>Migrates </a:t>
            </a:r>
            <a:r>
              <a:rPr lang="en-US" sz="2400" i="1" dirty="0">
                <a:solidFill>
                  <a:prstClr val="black"/>
                </a:solidFill>
                <a:latin typeface="Calibri" panose="020F0502020204030204"/>
              </a:rPr>
              <a:t>unstructured</a:t>
            </a:r>
            <a:r>
              <a:rPr lang="en-US" sz="2400" dirty="0">
                <a:solidFill>
                  <a:prstClr val="black"/>
                </a:solidFill>
                <a:latin typeface="Calibri" panose="020F0502020204030204"/>
              </a:rPr>
              <a:t> data from anywhere into Azure &amp; modern Windows Servers</a:t>
            </a:r>
          </a:p>
          <a:p>
            <a:pPr marL="228600" lvl="0" indent="-228600" fontAlgn="base">
              <a:lnSpc>
                <a:spcPct val="90000"/>
              </a:lnSpc>
              <a:buFont typeface="Arial" panose="020B0604020202020204" pitchFamily="34" charset="0"/>
              <a:buChar char="•"/>
            </a:pPr>
            <a:endParaRPr lang="en-US" sz="2400" dirty="0">
              <a:solidFill>
                <a:prstClr val="black"/>
              </a:solidFill>
              <a:latin typeface="Calibri" panose="020F0502020204030204"/>
            </a:endParaRPr>
          </a:p>
          <a:p>
            <a:pPr marL="228600" lvl="0" indent="-228600" fontAlgn="base">
              <a:lnSpc>
                <a:spcPct val="90000"/>
              </a:lnSpc>
              <a:buFont typeface="Arial" panose="020B0604020202020204" pitchFamily="34" charset="0"/>
              <a:buChar char="•"/>
            </a:pPr>
            <a:r>
              <a:rPr lang="en-US" sz="2400" dirty="0">
                <a:solidFill>
                  <a:prstClr val="black"/>
                </a:solidFill>
                <a:latin typeface="Calibri" panose="020F0502020204030204"/>
              </a:rPr>
              <a:t>Fast, consistent, and scalable</a:t>
            </a:r>
          </a:p>
          <a:p>
            <a:pPr marL="228600" lvl="0" indent="-228600" fontAlgn="base">
              <a:lnSpc>
                <a:spcPct val="90000"/>
              </a:lnSpc>
              <a:buFont typeface="Arial" panose="020B0604020202020204" pitchFamily="34" charset="0"/>
              <a:buChar char="•"/>
            </a:pPr>
            <a:endParaRPr lang="en-US" sz="2400" dirty="0">
              <a:solidFill>
                <a:prstClr val="black"/>
              </a:solidFill>
              <a:latin typeface="Calibri" panose="020F0502020204030204"/>
            </a:endParaRPr>
          </a:p>
          <a:p>
            <a:pPr marL="228600" lvl="0" indent="-228600" fontAlgn="base">
              <a:lnSpc>
                <a:spcPct val="90000"/>
              </a:lnSpc>
              <a:buFont typeface="Arial" panose="020B0604020202020204" pitchFamily="34" charset="0"/>
              <a:buChar char="•"/>
            </a:pPr>
            <a:r>
              <a:rPr lang="en-US" sz="2400" dirty="0">
                <a:solidFill>
                  <a:prstClr val="black"/>
                </a:solidFill>
                <a:latin typeface="Calibri" panose="020F0502020204030204"/>
              </a:rPr>
              <a:t>Provides an elegant, graphical workflow…</a:t>
            </a:r>
          </a:p>
          <a:p>
            <a:pPr marL="628650" lvl="1" indent="-171450" defTabSz="914367">
              <a:lnSpc>
                <a:spcPct val="150000"/>
              </a:lnSpc>
              <a:buFont typeface="Arial" panose="020B0604020202020204" pitchFamily="34" charset="0"/>
              <a:buChar char="•"/>
              <a:defRPr/>
            </a:pPr>
            <a:endParaRPr lang="en-US" dirty="0">
              <a:solidFill>
                <a:prstClr val="black"/>
              </a:solidFill>
              <a:latin typeface="Calibri" panose="020F0502020204030204"/>
            </a:endParaRPr>
          </a:p>
          <a:p>
            <a:pPr marL="628650" lvl="1" indent="-171450" defTabSz="914367">
              <a:lnSpc>
                <a:spcPct val="150000"/>
              </a:lnSpc>
              <a:buFont typeface="Arial" panose="020B0604020202020204" pitchFamily="34" charset="0"/>
              <a:buChar char="•"/>
              <a:defRPr/>
            </a:pPr>
            <a:endParaRPr lang="en-US" dirty="0">
              <a:solidFill>
                <a:prstClr val="black"/>
              </a:solidFill>
              <a:latin typeface="Calibri" panose="020F0502020204030204"/>
            </a:endParaRPr>
          </a:p>
        </p:txBody>
      </p:sp>
      <p:pic>
        <p:nvPicPr>
          <p:cNvPr id="17" name="Picture 16" descr="A screenshot of a cell phone screen with text&#10;&#10;Description generated with high confidence">
            <a:extLst>
              <a:ext uri="{FF2B5EF4-FFF2-40B4-BE49-F238E27FC236}">
                <a16:creationId xmlns:a16="http://schemas.microsoft.com/office/drawing/2014/main" id="{9C1741D6-F5B3-47E3-893B-B421E3070209}"/>
              </a:ext>
            </a:extLst>
          </p:cNvPr>
          <p:cNvPicPr>
            <a:picLocks noChangeAspect="1"/>
          </p:cNvPicPr>
          <p:nvPr/>
        </p:nvPicPr>
        <p:blipFill rotWithShape="1">
          <a:blip r:embed="rId4"/>
          <a:srcRect/>
          <a:stretch/>
        </p:blipFill>
        <p:spPr>
          <a:xfrm>
            <a:off x="7060689" y="1145211"/>
            <a:ext cx="4163991" cy="4418028"/>
          </a:xfrm>
          <a:prstGeom prst="rect">
            <a:avLst/>
          </a:prstGeom>
          <a:effectLst/>
        </p:spPr>
      </p:pic>
    </p:spTree>
    <p:extLst>
      <p:ext uri="{BB962C8B-B14F-4D97-AF65-F5344CB8AC3E}">
        <p14:creationId xmlns:p14="http://schemas.microsoft.com/office/powerpoint/2010/main" val="135185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Overview</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882773"/>
          </a:xfrm>
        </p:spPr>
        <p:txBody>
          <a:bodyPr/>
          <a:lstStyle/>
          <a:p>
            <a:r>
              <a:rPr lang="en-US" dirty="0"/>
              <a:t>Licensing</a:t>
            </a:r>
          </a:p>
        </p:txBody>
      </p:sp>
      <p:sp>
        <p:nvSpPr>
          <p:cNvPr id="2" name="Rectangle 1">
            <a:extLst>
              <a:ext uri="{FF2B5EF4-FFF2-40B4-BE49-F238E27FC236}">
                <a16:creationId xmlns:a16="http://schemas.microsoft.com/office/drawing/2014/main" id="{C8B5C9F8-91E1-4ED9-82CD-DB26AB09D645}"/>
              </a:ext>
            </a:extLst>
          </p:cNvPr>
          <p:cNvSpPr/>
          <p:nvPr/>
        </p:nvSpPr>
        <p:spPr>
          <a:xfrm>
            <a:off x="1225846" y="1371040"/>
            <a:ext cx="10258682" cy="1323439"/>
          </a:xfrm>
          <a:prstGeom prst="rect">
            <a:avLst/>
          </a:prstGeom>
        </p:spPr>
        <p:txBody>
          <a:bodyPr wrap="square">
            <a:spAutoFit/>
          </a:bodyPr>
          <a:lstStyle/>
          <a:p>
            <a:pPr marL="1028700" fontAlgn="ctr">
              <a:buFont typeface="Arial" panose="020B0604020202020204" pitchFamily="34" charset="0"/>
              <a:buChar char="•"/>
            </a:pPr>
            <a:r>
              <a:rPr lang="en-US" sz="1600" dirty="0">
                <a:solidFill>
                  <a:srgbClr val="000000"/>
                </a:solidFill>
                <a:latin typeface="Calibri" panose="020F0502020204030204" pitchFamily="34" charset="0"/>
              </a:rPr>
              <a:t> Basically the same as Server 2016</a:t>
            </a:r>
          </a:p>
          <a:p>
            <a:pPr marL="1028700" fontAlgn="ctr">
              <a:buFont typeface="Arial" panose="020B0604020202020204" pitchFamily="34" charset="0"/>
              <a:buChar char="•"/>
            </a:pPr>
            <a:r>
              <a:rPr lang="en-US" sz="1600" dirty="0">
                <a:solidFill>
                  <a:srgbClr val="000000"/>
                </a:solidFill>
                <a:latin typeface="Calibri" panose="020F0502020204030204" pitchFamily="34" charset="0"/>
              </a:rPr>
              <a:t> Per core licensing with a server requiring a minimum of 16 cores</a:t>
            </a:r>
          </a:p>
          <a:p>
            <a:pPr marL="1028700" fontAlgn="ctr">
              <a:buFont typeface="Arial" panose="020B0604020202020204" pitchFamily="34" charset="0"/>
              <a:buChar char="•"/>
            </a:pPr>
            <a:r>
              <a:rPr lang="en-US" sz="1600" dirty="0">
                <a:solidFill>
                  <a:srgbClr val="000000"/>
                </a:solidFill>
                <a:latin typeface="Calibri" panose="020F0502020204030204" pitchFamily="34" charset="0"/>
              </a:rPr>
              <a:t> Two VM’s on a standard license, and unlimited on Datacenter</a:t>
            </a:r>
          </a:p>
          <a:p>
            <a:pPr marL="1028700" fontAlgn="ctr">
              <a:buFont typeface="Arial" panose="020B0604020202020204" pitchFamily="34" charset="0"/>
              <a:buChar char="•"/>
            </a:pPr>
            <a:r>
              <a:rPr lang="en-US" sz="1600" dirty="0">
                <a:solidFill>
                  <a:srgbClr val="000000"/>
                </a:solidFill>
                <a:latin typeface="Calibri" panose="020F0502020204030204" pitchFamily="34" charset="0"/>
              </a:rPr>
              <a:t> Unlimited containers</a:t>
            </a:r>
          </a:p>
          <a:p>
            <a:pPr marL="1028700" fontAlgn="ctr">
              <a:buFont typeface="Arial" panose="020B0604020202020204" pitchFamily="34" charset="0"/>
              <a:buChar char="•"/>
            </a:pPr>
            <a:r>
              <a:rPr lang="en-US" sz="1600" dirty="0">
                <a:solidFill>
                  <a:srgbClr val="000000"/>
                </a:solidFill>
                <a:latin typeface="Calibri" panose="020F0502020204030204" pitchFamily="34" charset="0"/>
              </a:rPr>
              <a:t> Three versions to choose from</a:t>
            </a:r>
          </a:p>
        </p:txBody>
      </p:sp>
      <p:pic>
        <p:nvPicPr>
          <p:cNvPr id="3" name="Picture 2">
            <a:extLst>
              <a:ext uri="{FF2B5EF4-FFF2-40B4-BE49-F238E27FC236}">
                <a16:creationId xmlns:a16="http://schemas.microsoft.com/office/drawing/2014/main" id="{C4AA0EE3-3560-410D-B57A-25848E6D754A}"/>
              </a:ext>
            </a:extLst>
          </p:cNvPr>
          <p:cNvPicPr>
            <a:picLocks noChangeAspect="1"/>
          </p:cNvPicPr>
          <p:nvPr/>
        </p:nvPicPr>
        <p:blipFill>
          <a:blip r:embed="rId3"/>
          <a:stretch>
            <a:fillRect/>
          </a:stretch>
        </p:blipFill>
        <p:spPr>
          <a:xfrm>
            <a:off x="2333300" y="3049772"/>
            <a:ext cx="9465578" cy="2031493"/>
          </a:xfrm>
          <a:prstGeom prst="rect">
            <a:avLst/>
          </a:prstGeom>
        </p:spPr>
      </p:pic>
    </p:spTree>
    <p:extLst>
      <p:ext uri="{BB962C8B-B14F-4D97-AF65-F5344CB8AC3E}">
        <p14:creationId xmlns:p14="http://schemas.microsoft.com/office/powerpoint/2010/main" val="33895888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Storage Migration Service</a:t>
            </a:r>
          </a:p>
        </p:txBody>
      </p:sp>
      <p:pic>
        <p:nvPicPr>
          <p:cNvPr id="18" name="Picture 17">
            <a:extLst>
              <a:ext uri="{FF2B5EF4-FFF2-40B4-BE49-F238E27FC236}">
                <a16:creationId xmlns:a16="http://schemas.microsoft.com/office/drawing/2014/main" id="{948D5B1B-798B-4FDA-991E-E47AF6B2920A}"/>
              </a:ext>
            </a:extLst>
          </p:cNvPr>
          <p:cNvPicPr>
            <a:picLocks noChangeAspect="1"/>
          </p:cNvPicPr>
          <p:nvPr/>
        </p:nvPicPr>
        <p:blipFill>
          <a:blip r:embed="rId4"/>
          <a:stretch>
            <a:fillRect/>
          </a:stretch>
        </p:blipFill>
        <p:spPr>
          <a:xfrm>
            <a:off x="1951233" y="375576"/>
            <a:ext cx="10229712" cy="5595312"/>
          </a:xfrm>
          <a:prstGeom prst="rect">
            <a:avLst/>
          </a:prstGeom>
        </p:spPr>
      </p:pic>
    </p:spTree>
    <p:extLst>
      <p:ext uri="{BB962C8B-B14F-4D97-AF65-F5344CB8AC3E}">
        <p14:creationId xmlns:p14="http://schemas.microsoft.com/office/powerpoint/2010/main" val="778334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endParaRPr lang="en-US" dirty="0"/>
          </a:p>
        </p:txBody>
      </p:sp>
      <p:pic>
        <p:nvPicPr>
          <p:cNvPr id="2" name="Picture 1">
            <a:extLst>
              <a:ext uri="{FF2B5EF4-FFF2-40B4-BE49-F238E27FC236}">
                <a16:creationId xmlns:a16="http://schemas.microsoft.com/office/drawing/2014/main" id="{2CDF7A6F-9101-4239-A02C-E0C9FEA429E5}"/>
              </a:ext>
            </a:extLst>
          </p:cNvPr>
          <p:cNvPicPr>
            <a:picLocks noChangeAspect="1"/>
          </p:cNvPicPr>
          <p:nvPr/>
        </p:nvPicPr>
        <p:blipFill>
          <a:blip r:embed="rId4"/>
          <a:stretch>
            <a:fillRect/>
          </a:stretch>
        </p:blipFill>
        <p:spPr>
          <a:xfrm>
            <a:off x="2241003" y="230913"/>
            <a:ext cx="9650172" cy="5277587"/>
          </a:xfrm>
          <a:prstGeom prst="rect">
            <a:avLst/>
          </a:prstGeom>
        </p:spPr>
      </p:pic>
    </p:spTree>
    <p:extLst>
      <p:ext uri="{BB962C8B-B14F-4D97-AF65-F5344CB8AC3E}">
        <p14:creationId xmlns:p14="http://schemas.microsoft.com/office/powerpoint/2010/main" val="662303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5635ABEE-340A-4410-AF06-67D0EF162E83}"/>
              </a:ext>
            </a:extLst>
          </p:cNvPr>
          <p:cNvPicPr>
            <a:picLocks noChangeAspect="1"/>
          </p:cNvPicPr>
          <p:nvPr/>
        </p:nvPicPr>
        <p:blipFill>
          <a:blip r:embed="rId4"/>
          <a:stretch>
            <a:fillRect/>
          </a:stretch>
        </p:blipFill>
        <p:spPr>
          <a:xfrm>
            <a:off x="2226464" y="1043916"/>
            <a:ext cx="9679250" cy="5438508"/>
          </a:xfrm>
          <a:prstGeom prst="rect">
            <a:avLst/>
          </a:prstGeom>
        </p:spPr>
      </p:pic>
    </p:spTree>
    <p:extLst>
      <p:ext uri="{BB962C8B-B14F-4D97-AF65-F5344CB8AC3E}">
        <p14:creationId xmlns:p14="http://schemas.microsoft.com/office/powerpoint/2010/main" val="3226637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C8D57FA6-CBDE-4B63-B0FA-0C86C34C8D49}"/>
              </a:ext>
            </a:extLst>
          </p:cNvPr>
          <p:cNvPicPr>
            <a:picLocks noChangeAspect="1"/>
          </p:cNvPicPr>
          <p:nvPr/>
        </p:nvPicPr>
        <p:blipFill>
          <a:blip r:embed="rId4"/>
          <a:stretch>
            <a:fillRect/>
          </a:stretch>
        </p:blipFill>
        <p:spPr>
          <a:xfrm>
            <a:off x="2226464" y="1043916"/>
            <a:ext cx="9679250" cy="5438508"/>
          </a:xfrm>
          <a:prstGeom prst="rect">
            <a:avLst/>
          </a:prstGeom>
        </p:spPr>
      </p:pic>
    </p:spTree>
    <p:extLst>
      <p:ext uri="{BB962C8B-B14F-4D97-AF65-F5344CB8AC3E}">
        <p14:creationId xmlns:p14="http://schemas.microsoft.com/office/powerpoint/2010/main" val="37625329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02E478BD-6F41-43CE-99D8-38D72F425192}"/>
              </a:ext>
            </a:extLst>
          </p:cNvPr>
          <p:cNvPicPr>
            <a:picLocks noChangeAspect="1"/>
          </p:cNvPicPr>
          <p:nvPr/>
        </p:nvPicPr>
        <p:blipFill>
          <a:blip r:embed="rId4"/>
          <a:stretch>
            <a:fillRect/>
          </a:stretch>
        </p:blipFill>
        <p:spPr>
          <a:xfrm>
            <a:off x="2237173" y="961749"/>
            <a:ext cx="9825485" cy="5520674"/>
          </a:xfrm>
          <a:prstGeom prst="rect">
            <a:avLst/>
          </a:prstGeom>
        </p:spPr>
      </p:pic>
    </p:spTree>
    <p:extLst>
      <p:ext uri="{BB962C8B-B14F-4D97-AF65-F5344CB8AC3E}">
        <p14:creationId xmlns:p14="http://schemas.microsoft.com/office/powerpoint/2010/main" val="2031840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17" name="Picture 16">
            <a:extLst>
              <a:ext uri="{FF2B5EF4-FFF2-40B4-BE49-F238E27FC236}">
                <a16:creationId xmlns:a16="http://schemas.microsoft.com/office/drawing/2014/main" id="{9F8F67E8-B627-4807-B409-29C102BB3DBA}"/>
              </a:ext>
            </a:extLst>
          </p:cNvPr>
          <p:cNvPicPr>
            <a:picLocks noChangeAspect="1"/>
          </p:cNvPicPr>
          <p:nvPr/>
        </p:nvPicPr>
        <p:blipFill>
          <a:blip r:embed="rId4"/>
          <a:stretch>
            <a:fillRect/>
          </a:stretch>
        </p:blipFill>
        <p:spPr>
          <a:xfrm>
            <a:off x="2226464" y="994141"/>
            <a:ext cx="9679250" cy="5438508"/>
          </a:xfrm>
          <a:prstGeom prst="rect">
            <a:avLst/>
          </a:prstGeom>
        </p:spPr>
      </p:pic>
    </p:spTree>
    <p:extLst>
      <p:ext uri="{BB962C8B-B14F-4D97-AF65-F5344CB8AC3E}">
        <p14:creationId xmlns:p14="http://schemas.microsoft.com/office/powerpoint/2010/main" val="33624931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FF500DEB-DB18-4AB2-90A8-B344C0E31E68}"/>
              </a:ext>
            </a:extLst>
          </p:cNvPr>
          <p:cNvPicPr>
            <a:picLocks noChangeAspect="1"/>
          </p:cNvPicPr>
          <p:nvPr/>
        </p:nvPicPr>
        <p:blipFill>
          <a:blip r:embed="rId4"/>
          <a:stretch>
            <a:fillRect/>
          </a:stretch>
        </p:blipFill>
        <p:spPr>
          <a:xfrm>
            <a:off x="2088041" y="927747"/>
            <a:ext cx="10005039" cy="5621560"/>
          </a:xfrm>
          <a:prstGeom prst="rect">
            <a:avLst/>
          </a:prstGeom>
        </p:spPr>
      </p:pic>
    </p:spTree>
    <p:extLst>
      <p:ext uri="{BB962C8B-B14F-4D97-AF65-F5344CB8AC3E}">
        <p14:creationId xmlns:p14="http://schemas.microsoft.com/office/powerpoint/2010/main" val="2203716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1A30A448-1BE4-45D6-ABCD-87A9B23A92B0}"/>
              </a:ext>
            </a:extLst>
          </p:cNvPr>
          <p:cNvPicPr>
            <a:picLocks noChangeAspect="1"/>
          </p:cNvPicPr>
          <p:nvPr/>
        </p:nvPicPr>
        <p:blipFill>
          <a:blip r:embed="rId4"/>
          <a:stretch>
            <a:fillRect/>
          </a:stretch>
        </p:blipFill>
        <p:spPr>
          <a:xfrm>
            <a:off x="2197921" y="1157743"/>
            <a:ext cx="9813565" cy="5513976"/>
          </a:xfrm>
          <a:prstGeom prst="rect">
            <a:avLst/>
          </a:prstGeom>
        </p:spPr>
      </p:pic>
    </p:spTree>
    <p:extLst>
      <p:ext uri="{BB962C8B-B14F-4D97-AF65-F5344CB8AC3E}">
        <p14:creationId xmlns:p14="http://schemas.microsoft.com/office/powerpoint/2010/main" val="3177489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DA637B5E-86A2-40D4-9AFB-C33C322A40F9}"/>
              </a:ext>
            </a:extLst>
          </p:cNvPr>
          <p:cNvPicPr>
            <a:picLocks noChangeAspect="1"/>
          </p:cNvPicPr>
          <p:nvPr/>
        </p:nvPicPr>
        <p:blipFill>
          <a:blip r:embed="rId4"/>
          <a:stretch>
            <a:fillRect/>
          </a:stretch>
        </p:blipFill>
        <p:spPr>
          <a:xfrm>
            <a:off x="2077135" y="1191338"/>
            <a:ext cx="9964462" cy="5598761"/>
          </a:xfrm>
          <a:prstGeom prst="rect">
            <a:avLst/>
          </a:prstGeom>
        </p:spPr>
      </p:pic>
    </p:spTree>
    <p:extLst>
      <p:ext uri="{BB962C8B-B14F-4D97-AF65-F5344CB8AC3E}">
        <p14:creationId xmlns:p14="http://schemas.microsoft.com/office/powerpoint/2010/main" val="1641250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31AB3BCD-3152-4906-844B-58176F57ED1D}"/>
              </a:ext>
            </a:extLst>
          </p:cNvPr>
          <p:cNvPicPr>
            <a:picLocks noChangeAspect="1"/>
          </p:cNvPicPr>
          <p:nvPr/>
        </p:nvPicPr>
        <p:blipFill>
          <a:blip r:embed="rId4"/>
          <a:stretch>
            <a:fillRect/>
          </a:stretch>
        </p:blipFill>
        <p:spPr>
          <a:xfrm>
            <a:off x="2103768" y="1154680"/>
            <a:ext cx="9982608" cy="5608957"/>
          </a:xfrm>
          <a:prstGeom prst="rect">
            <a:avLst/>
          </a:prstGeom>
        </p:spPr>
      </p:pic>
    </p:spTree>
    <p:extLst>
      <p:ext uri="{BB962C8B-B14F-4D97-AF65-F5344CB8AC3E}">
        <p14:creationId xmlns:p14="http://schemas.microsoft.com/office/powerpoint/2010/main" val="844515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Windows Admin Center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Feature Pillars</a:t>
            </a:r>
          </a:p>
        </p:txBody>
      </p:sp>
      <p:sp>
        <p:nvSpPr>
          <p:cNvPr id="20" name="Picture Placeholder 3"/>
          <p:cNvSpPr>
            <a:spLocks noGrp="1"/>
          </p:cNvSpPr>
          <p:nvPr>
            <p:ph type="pic" sz="quarter" idx="10"/>
          </p:nvPr>
        </p:nvSpPr>
        <p:spPr>
          <a:xfrm>
            <a:off x="2378328" y="1104313"/>
            <a:ext cx="9375522" cy="5444993"/>
          </a:xfrm>
        </p:spPr>
      </p:sp>
      <p:pic>
        <p:nvPicPr>
          <p:cNvPr id="2" name="Picture 1">
            <a:extLst>
              <a:ext uri="{FF2B5EF4-FFF2-40B4-BE49-F238E27FC236}">
                <a16:creationId xmlns:a16="http://schemas.microsoft.com/office/drawing/2014/main" id="{EA5E4DF1-AF09-4EFD-B5CE-B8458694768E}"/>
              </a:ext>
            </a:extLst>
          </p:cNvPr>
          <p:cNvPicPr>
            <a:picLocks noChangeAspect="1"/>
          </p:cNvPicPr>
          <p:nvPr/>
        </p:nvPicPr>
        <p:blipFill>
          <a:blip r:embed="rId3"/>
          <a:stretch>
            <a:fillRect/>
          </a:stretch>
        </p:blipFill>
        <p:spPr>
          <a:xfrm>
            <a:off x="2000250" y="994142"/>
            <a:ext cx="10191749" cy="5863858"/>
          </a:xfrm>
          <a:prstGeom prst="rect">
            <a:avLst/>
          </a:prstGeom>
        </p:spPr>
      </p:pic>
    </p:spTree>
    <p:extLst>
      <p:ext uri="{BB962C8B-B14F-4D97-AF65-F5344CB8AC3E}">
        <p14:creationId xmlns:p14="http://schemas.microsoft.com/office/powerpoint/2010/main" val="1505720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E8A01FD9-430A-4CF0-8290-F3DE82BBB6B5}"/>
              </a:ext>
            </a:extLst>
          </p:cNvPr>
          <p:cNvPicPr>
            <a:picLocks noChangeAspect="1"/>
          </p:cNvPicPr>
          <p:nvPr/>
        </p:nvPicPr>
        <p:blipFill>
          <a:blip r:embed="rId4"/>
          <a:stretch>
            <a:fillRect/>
          </a:stretch>
        </p:blipFill>
        <p:spPr>
          <a:xfrm>
            <a:off x="2130401" y="1154681"/>
            <a:ext cx="9955975" cy="5593992"/>
          </a:xfrm>
          <a:prstGeom prst="rect">
            <a:avLst/>
          </a:prstGeom>
        </p:spPr>
      </p:pic>
    </p:spTree>
    <p:extLst>
      <p:ext uri="{BB962C8B-B14F-4D97-AF65-F5344CB8AC3E}">
        <p14:creationId xmlns:p14="http://schemas.microsoft.com/office/powerpoint/2010/main" val="2872311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D6445C81-5F5F-47E3-89FA-5671A65D8527}"/>
              </a:ext>
            </a:extLst>
          </p:cNvPr>
          <p:cNvPicPr>
            <a:picLocks noChangeAspect="1"/>
          </p:cNvPicPr>
          <p:nvPr/>
        </p:nvPicPr>
        <p:blipFill>
          <a:blip r:embed="rId4"/>
          <a:stretch>
            <a:fillRect/>
          </a:stretch>
        </p:blipFill>
        <p:spPr>
          <a:xfrm>
            <a:off x="2139278" y="1154681"/>
            <a:ext cx="9956152" cy="5594092"/>
          </a:xfrm>
          <a:prstGeom prst="rect">
            <a:avLst/>
          </a:prstGeom>
        </p:spPr>
      </p:pic>
    </p:spTree>
    <p:extLst>
      <p:ext uri="{BB962C8B-B14F-4D97-AF65-F5344CB8AC3E}">
        <p14:creationId xmlns:p14="http://schemas.microsoft.com/office/powerpoint/2010/main" val="420217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189CF280-A4B9-4C7B-874B-0170A179BDE8}"/>
              </a:ext>
            </a:extLst>
          </p:cNvPr>
          <p:cNvPicPr>
            <a:picLocks noChangeAspect="1"/>
          </p:cNvPicPr>
          <p:nvPr/>
        </p:nvPicPr>
        <p:blipFill>
          <a:blip r:embed="rId4"/>
          <a:stretch>
            <a:fillRect/>
          </a:stretch>
        </p:blipFill>
        <p:spPr>
          <a:xfrm>
            <a:off x="2094890" y="1154681"/>
            <a:ext cx="9997478" cy="5617312"/>
          </a:xfrm>
          <a:prstGeom prst="rect">
            <a:avLst/>
          </a:prstGeom>
        </p:spPr>
      </p:pic>
    </p:spTree>
    <p:extLst>
      <p:ext uri="{BB962C8B-B14F-4D97-AF65-F5344CB8AC3E}">
        <p14:creationId xmlns:p14="http://schemas.microsoft.com/office/powerpoint/2010/main" val="103128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95B4BDFE-1E07-4391-96A0-B6F3334B79CD}"/>
              </a:ext>
            </a:extLst>
          </p:cNvPr>
          <p:cNvPicPr>
            <a:picLocks noChangeAspect="1"/>
          </p:cNvPicPr>
          <p:nvPr/>
        </p:nvPicPr>
        <p:blipFill>
          <a:blip r:embed="rId4"/>
          <a:stretch>
            <a:fillRect/>
          </a:stretch>
        </p:blipFill>
        <p:spPr>
          <a:xfrm>
            <a:off x="2074146" y="1154681"/>
            <a:ext cx="10048444" cy="5645948"/>
          </a:xfrm>
          <a:prstGeom prst="rect">
            <a:avLst/>
          </a:prstGeom>
        </p:spPr>
      </p:pic>
    </p:spTree>
    <p:extLst>
      <p:ext uri="{BB962C8B-B14F-4D97-AF65-F5344CB8AC3E}">
        <p14:creationId xmlns:p14="http://schemas.microsoft.com/office/powerpoint/2010/main" val="38763470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993F427C-E164-4B76-BC22-2A33701E97D8}"/>
              </a:ext>
            </a:extLst>
          </p:cNvPr>
          <p:cNvPicPr>
            <a:picLocks noChangeAspect="1"/>
          </p:cNvPicPr>
          <p:nvPr/>
        </p:nvPicPr>
        <p:blipFill>
          <a:blip r:embed="rId4"/>
          <a:stretch>
            <a:fillRect/>
          </a:stretch>
        </p:blipFill>
        <p:spPr>
          <a:xfrm>
            <a:off x="2124840" y="1126261"/>
            <a:ext cx="9999719" cy="5618571"/>
          </a:xfrm>
          <a:prstGeom prst="rect">
            <a:avLst/>
          </a:prstGeom>
        </p:spPr>
      </p:pic>
    </p:spTree>
    <p:extLst>
      <p:ext uri="{BB962C8B-B14F-4D97-AF65-F5344CB8AC3E}">
        <p14:creationId xmlns:p14="http://schemas.microsoft.com/office/powerpoint/2010/main" val="1586302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308FBB2B-E3BB-4AF0-A433-4AF52C1F6A27}"/>
              </a:ext>
            </a:extLst>
          </p:cNvPr>
          <p:cNvPicPr>
            <a:picLocks noChangeAspect="1"/>
          </p:cNvPicPr>
          <p:nvPr/>
        </p:nvPicPr>
        <p:blipFill>
          <a:blip r:embed="rId4"/>
          <a:stretch>
            <a:fillRect/>
          </a:stretch>
        </p:blipFill>
        <p:spPr>
          <a:xfrm>
            <a:off x="2050982" y="1154680"/>
            <a:ext cx="10030214" cy="5635705"/>
          </a:xfrm>
          <a:prstGeom prst="rect">
            <a:avLst/>
          </a:prstGeom>
        </p:spPr>
      </p:pic>
    </p:spTree>
    <p:extLst>
      <p:ext uri="{BB962C8B-B14F-4D97-AF65-F5344CB8AC3E}">
        <p14:creationId xmlns:p14="http://schemas.microsoft.com/office/powerpoint/2010/main" val="9818649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32F65405-D85A-4BEA-963E-BD9AA0103130}"/>
              </a:ext>
            </a:extLst>
          </p:cNvPr>
          <p:cNvPicPr>
            <a:picLocks noChangeAspect="1"/>
          </p:cNvPicPr>
          <p:nvPr/>
        </p:nvPicPr>
        <p:blipFill>
          <a:blip r:embed="rId4"/>
          <a:stretch>
            <a:fillRect/>
          </a:stretch>
        </p:blipFill>
        <p:spPr>
          <a:xfrm>
            <a:off x="2077076" y="1074141"/>
            <a:ext cx="10017390" cy="5628500"/>
          </a:xfrm>
          <a:prstGeom prst="rect">
            <a:avLst/>
          </a:prstGeom>
        </p:spPr>
      </p:pic>
    </p:spTree>
    <p:extLst>
      <p:ext uri="{BB962C8B-B14F-4D97-AF65-F5344CB8AC3E}">
        <p14:creationId xmlns:p14="http://schemas.microsoft.com/office/powerpoint/2010/main" val="3329759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4BA4B53A-C3E3-47A3-A6EA-8461C7C8AC1C}"/>
              </a:ext>
            </a:extLst>
          </p:cNvPr>
          <p:cNvPicPr>
            <a:picLocks noChangeAspect="1"/>
          </p:cNvPicPr>
          <p:nvPr/>
        </p:nvPicPr>
        <p:blipFill>
          <a:blip r:embed="rId4"/>
          <a:stretch>
            <a:fillRect/>
          </a:stretch>
        </p:blipFill>
        <p:spPr>
          <a:xfrm>
            <a:off x="2048253" y="1154679"/>
            <a:ext cx="10034256" cy="5637977"/>
          </a:xfrm>
          <a:prstGeom prst="rect">
            <a:avLst/>
          </a:prstGeom>
        </p:spPr>
      </p:pic>
    </p:spTree>
    <p:extLst>
      <p:ext uri="{BB962C8B-B14F-4D97-AF65-F5344CB8AC3E}">
        <p14:creationId xmlns:p14="http://schemas.microsoft.com/office/powerpoint/2010/main" val="742896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EF941A8B-678D-4DC9-BA05-929D2F97DF2C}"/>
              </a:ext>
            </a:extLst>
          </p:cNvPr>
          <p:cNvPicPr>
            <a:picLocks noChangeAspect="1"/>
          </p:cNvPicPr>
          <p:nvPr/>
        </p:nvPicPr>
        <p:blipFill>
          <a:blip r:embed="rId4"/>
          <a:stretch>
            <a:fillRect/>
          </a:stretch>
        </p:blipFill>
        <p:spPr>
          <a:xfrm>
            <a:off x="2048252" y="1154680"/>
            <a:ext cx="10043133" cy="5642964"/>
          </a:xfrm>
          <a:prstGeom prst="rect">
            <a:avLst/>
          </a:prstGeom>
        </p:spPr>
      </p:pic>
    </p:spTree>
    <p:extLst>
      <p:ext uri="{BB962C8B-B14F-4D97-AF65-F5344CB8AC3E}">
        <p14:creationId xmlns:p14="http://schemas.microsoft.com/office/powerpoint/2010/main" val="42741641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17" name="Picture 16">
            <a:extLst>
              <a:ext uri="{FF2B5EF4-FFF2-40B4-BE49-F238E27FC236}">
                <a16:creationId xmlns:a16="http://schemas.microsoft.com/office/drawing/2014/main" id="{65BE9E24-2345-4F07-9B31-1DC6B9835727}"/>
              </a:ext>
            </a:extLst>
          </p:cNvPr>
          <p:cNvPicPr>
            <a:picLocks noChangeAspect="1"/>
          </p:cNvPicPr>
          <p:nvPr/>
        </p:nvPicPr>
        <p:blipFill>
          <a:blip r:embed="rId4"/>
          <a:stretch>
            <a:fillRect/>
          </a:stretch>
        </p:blipFill>
        <p:spPr>
          <a:xfrm>
            <a:off x="2048253" y="1154680"/>
            <a:ext cx="10000450" cy="5618982"/>
          </a:xfrm>
          <a:prstGeom prst="rect">
            <a:avLst/>
          </a:prstGeom>
        </p:spPr>
      </p:pic>
    </p:spTree>
    <p:extLst>
      <p:ext uri="{BB962C8B-B14F-4D97-AF65-F5344CB8AC3E}">
        <p14:creationId xmlns:p14="http://schemas.microsoft.com/office/powerpoint/2010/main" val="2156326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Overview</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882773"/>
          </a:xfrm>
        </p:spPr>
        <p:txBody>
          <a:bodyPr/>
          <a:lstStyle/>
          <a:p>
            <a:r>
              <a:rPr lang="en-US" dirty="0"/>
              <a:t>Feature differentiation</a:t>
            </a:r>
          </a:p>
        </p:txBody>
      </p:sp>
      <p:pic>
        <p:nvPicPr>
          <p:cNvPr id="17" name="Picture 16">
            <a:extLst>
              <a:ext uri="{FF2B5EF4-FFF2-40B4-BE49-F238E27FC236}">
                <a16:creationId xmlns:a16="http://schemas.microsoft.com/office/drawing/2014/main" id="{4A0B6B7F-D622-4D7B-9E4A-CB4C724D9591}"/>
              </a:ext>
            </a:extLst>
          </p:cNvPr>
          <p:cNvPicPr>
            <a:picLocks noChangeAspect="1"/>
          </p:cNvPicPr>
          <p:nvPr/>
        </p:nvPicPr>
        <p:blipFill>
          <a:blip r:embed="rId3"/>
          <a:stretch>
            <a:fillRect/>
          </a:stretch>
        </p:blipFill>
        <p:spPr>
          <a:xfrm>
            <a:off x="2128828" y="1191338"/>
            <a:ext cx="9874521" cy="4664161"/>
          </a:xfrm>
          <a:prstGeom prst="rect">
            <a:avLst/>
          </a:prstGeom>
        </p:spPr>
      </p:pic>
      <p:pic>
        <p:nvPicPr>
          <p:cNvPr id="18" name="Picture 17">
            <a:extLst>
              <a:ext uri="{FF2B5EF4-FFF2-40B4-BE49-F238E27FC236}">
                <a16:creationId xmlns:a16="http://schemas.microsoft.com/office/drawing/2014/main" id="{E058677C-CE37-4B52-A55F-2C8C6F31A58A}"/>
              </a:ext>
            </a:extLst>
          </p:cNvPr>
          <p:cNvPicPr>
            <a:picLocks noChangeAspect="1"/>
          </p:cNvPicPr>
          <p:nvPr/>
        </p:nvPicPr>
        <p:blipFill>
          <a:blip r:embed="rId4"/>
          <a:stretch>
            <a:fillRect/>
          </a:stretch>
        </p:blipFill>
        <p:spPr>
          <a:xfrm>
            <a:off x="8869187" y="5901517"/>
            <a:ext cx="3134162" cy="647790"/>
          </a:xfrm>
          <a:prstGeom prst="rect">
            <a:avLst/>
          </a:prstGeom>
        </p:spPr>
      </p:pic>
      <p:pic>
        <p:nvPicPr>
          <p:cNvPr id="20" name="Picture 19">
            <a:extLst>
              <a:ext uri="{FF2B5EF4-FFF2-40B4-BE49-F238E27FC236}">
                <a16:creationId xmlns:a16="http://schemas.microsoft.com/office/drawing/2014/main" id="{7FEFC69C-6E5F-4B22-BBED-9E8D15127F74}"/>
              </a:ext>
            </a:extLst>
          </p:cNvPr>
          <p:cNvPicPr>
            <a:picLocks noChangeAspect="1"/>
          </p:cNvPicPr>
          <p:nvPr/>
        </p:nvPicPr>
        <p:blipFill>
          <a:blip r:embed="rId5"/>
          <a:stretch>
            <a:fillRect/>
          </a:stretch>
        </p:blipFill>
        <p:spPr>
          <a:xfrm>
            <a:off x="2128828" y="5938500"/>
            <a:ext cx="4829849" cy="514422"/>
          </a:xfrm>
          <a:prstGeom prst="rect">
            <a:avLst/>
          </a:prstGeom>
        </p:spPr>
      </p:pic>
    </p:spTree>
    <p:extLst>
      <p:ext uri="{BB962C8B-B14F-4D97-AF65-F5344CB8AC3E}">
        <p14:creationId xmlns:p14="http://schemas.microsoft.com/office/powerpoint/2010/main" val="13115993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B8B395CE-4082-47F8-AD3E-F3B43B0E3E5B}"/>
              </a:ext>
            </a:extLst>
          </p:cNvPr>
          <p:cNvPicPr>
            <a:picLocks noChangeAspect="1"/>
          </p:cNvPicPr>
          <p:nvPr/>
        </p:nvPicPr>
        <p:blipFill>
          <a:blip r:embed="rId4"/>
          <a:stretch>
            <a:fillRect/>
          </a:stretch>
        </p:blipFill>
        <p:spPr>
          <a:xfrm>
            <a:off x="2113494" y="1191338"/>
            <a:ext cx="9977891" cy="5606306"/>
          </a:xfrm>
          <a:prstGeom prst="rect">
            <a:avLst/>
          </a:prstGeom>
        </p:spPr>
      </p:pic>
    </p:spTree>
    <p:extLst>
      <p:ext uri="{BB962C8B-B14F-4D97-AF65-F5344CB8AC3E}">
        <p14:creationId xmlns:p14="http://schemas.microsoft.com/office/powerpoint/2010/main" val="136845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8F9BEC16-C6CA-46DE-AB63-445F959B5567}"/>
              </a:ext>
            </a:extLst>
          </p:cNvPr>
          <p:cNvPicPr>
            <a:picLocks noChangeAspect="1"/>
          </p:cNvPicPr>
          <p:nvPr/>
        </p:nvPicPr>
        <p:blipFill>
          <a:blip r:embed="rId4"/>
          <a:stretch>
            <a:fillRect/>
          </a:stretch>
        </p:blipFill>
        <p:spPr>
          <a:xfrm>
            <a:off x="2113495" y="1191338"/>
            <a:ext cx="9960136" cy="5596330"/>
          </a:xfrm>
          <a:prstGeom prst="rect">
            <a:avLst/>
          </a:prstGeom>
        </p:spPr>
      </p:pic>
    </p:spTree>
    <p:extLst>
      <p:ext uri="{BB962C8B-B14F-4D97-AF65-F5344CB8AC3E}">
        <p14:creationId xmlns:p14="http://schemas.microsoft.com/office/powerpoint/2010/main" val="17829427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3" name="Picture 2">
            <a:extLst>
              <a:ext uri="{FF2B5EF4-FFF2-40B4-BE49-F238E27FC236}">
                <a16:creationId xmlns:a16="http://schemas.microsoft.com/office/drawing/2014/main" id="{198C646C-F8CE-4B01-AB28-67150B8DDB59}"/>
              </a:ext>
            </a:extLst>
          </p:cNvPr>
          <p:cNvPicPr>
            <a:picLocks noChangeAspect="1"/>
          </p:cNvPicPr>
          <p:nvPr/>
        </p:nvPicPr>
        <p:blipFill>
          <a:blip r:embed="rId4"/>
          <a:stretch>
            <a:fillRect/>
          </a:stretch>
        </p:blipFill>
        <p:spPr>
          <a:xfrm>
            <a:off x="2048252" y="1154680"/>
            <a:ext cx="10007623" cy="5623012"/>
          </a:xfrm>
          <a:prstGeom prst="rect">
            <a:avLst/>
          </a:prstGeom>
        </p:spPr>
      </p:pic>
    </p:spTree>
    <p:extLst>
      <p:ext uri="{BB962C8B-B14F-4D97-AF65-F5344CB8AC3E}">
        <p14:creationId xmlns:p14="http://schemas.microsoft.com/office/powerpoint/2010/main" val="8016404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2" name="Picture 1">
            <a:extLst>
              <a:ext uri="{FF2B5EF4-FFF2-40B4-BE49-F238E27FC236}">
                <a16:creationId xmlns:a16="http://schemas.microsoft.com/office/drawing/2014/main" id="{9C0B26F8-9F4C-4068-AA7C-6494C7022561}"/>
              </a:ext>
            </a:extLst>
          </p:cNvPr>
          <p:cNvPicPr>
            <a:picLocks noChangeAspect="1"/>
          </p:cNvPicPr>
          <p:nvPr/>
        </p:nvPicPr>
        <p:blipFill>
          <a:blip r:embed="rId4"/>
          <a:stretch>
            <a:fillRect/>
          </a:stretch>
        </p:blipFill>
        <p:spPr>
          <a:xfrm>
            <a:off x="2048253" y="1154680"/>
            <a:ext cx="10016500" cy="5628000"/>
          </a:xfrm>
          <a:prstGeom prst="rect">
            <a:avLst/>
          </a:prstGeom>
        </p:spPr>
      </p:pic>
    </p:spTree>
    <p:extLst>
      <p:ext uri="{BB962C8B-B14F-4D97-AF65-F5344CB8AC3E}">
        <p14:creationId xmlns:p14="http://schemas.microsoft.com/office/powerpoint/2010/main" val="1136338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Demo</a:t>
            </a:r>
          </a:p>
        </p:txBody>
      </p:sp>
      <p:pic>
        <p:nvPicPr>
          <p:cNvPr id="17" name="Picture 16">
            <a:extLst>
              <a:ext uri="{FF2B5EF4-FFF2-40B4-BE49-F238E27FC236}">
                <a16:creationId xmlns:a16="http://schemas.microsoft.com/office/drawing/2014/main" id="{BBA91926-C9B9-41D5-8244-287C9BAC27EE}"/>
              </a:ext>
            </a:extLst>
          </p:cNvPr>
          <p:cNvPicPr>
            <a:picLocks noChangeAspect="1"/>
          </p:cNvPicPr>
          <p:nvPr/>
        </p:nvPicPr>
        <p:blipFill>
          <a:blip r:embed="rId4"/>
          <a:stretch>
            <a:fillRect/>
          </a:stretch>
        </p:blipFill>
        <p:spPr>
          <a:xfrm>
            <a:off x="2048252" y="1154680"/>
            <a:ext cx="10007623" cy="5623012"/>
          </a:xfrm>
          <a:prstGeom prst="rect">
            <a:avLst/>
          </a:prstGeom>
        </p:spPr>
      </p:pic>
    </p:spTree>
    <p:extLst>
      <p:ext uri="{BB962C8B-B14F-4D97-AF65-F5344CB8AC3E}">
        <p14:creationId xmlns:p14="http://schemas.microsoft.com/office/powerpoint/2010/main" val="1080625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Storage Migration Service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endParaRPr lang="en-US" dirty="0"/>
          </a:p>
        </p:txBody>
      </p:sp>
      <p:pic>
        <p:nvPicPr>
          <p:cNvPr id="3" name="Picture 2">
            <a:extLst>
              <a:ext uri="{FF2B5EF4-FFF2-40B4-BE49-F238E27FC236}">
                <a16:creationId xmlns:a16="http://schemas.microsoft.com/office/drawing/2014/main" id="{3FAB3EC5-4F34-463B-9957-D4C5BA65C05A}"/>
              </a:ext>
            </a:extLst>
          </p:cNvPr>
          <p:cNvPicPr>
            <a:picLocks noChangeAspect="1"/>
          </p:cNvPicPr>
          <p:nvPr/>
        </p:nvPicPr>
        <p:blipFill>
          <a:blip r:embed="rId4"/>
          <a:stretch>
            <a:fillRect/>
          </a:stretch>
        </p:blipFill>
        <p:spPr>
          <a:xfrm>
            <a:off x="2328300" y="317360"/>
            <a:ext cx="4944165" cy="5572903"/>
          </a:xfrm>
          <a:prstGeom prst="rect">
            <a:avLst/>
          </a:prstGeom>
        </p:spPr>
      </p:pic>
      <p:pic>
        <p:nvPicPr>
          <p:cNvPr id="18" name="Picture 17" descr="A screenshot of a cell phone screen with text&#10;&#10;Description generated with high confidence">
            <a:extLst>
              <a:ext uri="{FF2B5EF4-FFF2-40B4-BE49-F238E27FC236}">
                <a16:creationId xmlns:a16="http://schemas.microsoft.com/office/drawing/2014/main" id="{F3874FBC-4637-49B9-8409-D8BB726CC112}"/>
              </a:ext>
            </a:extLst>
          </p:cNvPr>
          <p:cNvPicPr>
            <a:picLocks noChangeAspect="1"/>
          </p:cNvPicPr>
          <p:nvPr/>
        </p:nvPicPr>
        <p:blipFill rotWithShape="1">
          <a:blip r:embed="rId5"/>
          <a:srcRect/>
          <a:stretch/>
        </p:blipFill>
        <p:spPr>
          <a:xfrm>
            <a:off x="7272465" y="317360"/>
            <a:ext cx="4553866" cy="4831689"/>
          </a:xfrm>
          <a:prstGeom prst="rect">
            <a:avLst/>
          </a:prstGeom>
          <a:effectLst/>
        </p:spPr>
      </p:pic>
    </p:spTree>
    <p:extLst>
      <p:ext uri="{BB962C8B-B14F-4D97-AF65-F5344CB8AC3E}">
        <p14:creationId xmlns:p14="http://schemas.microsoft.com/office/powerpoint/2010/main" val="28322845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Storage</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endParaRPr lang="en-US" dirty="0"/>
          </a:p>
        </p:txBody>
      </p:sp>
      <p:pic>
        <p:nvPicPr>
          <p:cNvPr id="17" name="Picture 16">
            <a:extLst>
              <a:ext uri="{FF2B5EF4-FFF2-40B4-BE49-F238E27FC236}">
                <a16:creationId xmlns:a16="http://schemas.microsoft.com/office/drawing/2014/main" id="{05A7F8F1-DBEF-4CD8-B8C3-01922CBA51FC}"/>
              </a:ext>
            </a:extLst>
          </p:cNvPr>
          <p:cNvPicPr>
            <a:picLocks noChangeAspect="1"/>
          </p:cNvPicPr>
          <p:nvPr/>
        </p:nvPicPr>
        <p:blipFill>
          <a:blip r:embed="rId4"/>
          <a:stretch>
            <a:fillRect/>
          </a:stretch>
        </p:blipFill>
        <p:spPr>
          <a:xfrm>
            <a:off x="2010164" y="117038"/>
            <a:ext cx="10182488" cy="5546915"/>
          </a:xfrm>
          <a:prstGeom prst="rect">
            <a:avLst/>
          </a:prstGeom>
        </p:spPr>
      </p:pic>
    </p:spTree>
    <p:extLst>
      <p:ext uri="{BB962C8B-B14F-4D97-AF65-F5344CB8AC3E}">
        <p14:creationId xmlns:p14="http://schemas.microsoft.com/office/powerpoint/2010/main" val="9428971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Clusters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endParaRPr lang="en-US" dirty="0"/>
          </a:p>
        </p:txBody>
      </p:sp>
      <p:pic>
        <p:nvPicPr>
          <p:cNvPr id="2" name="Picture 1">
            <a:extLst>
              <a:ext uri="{FF2B5EF4-FFF2-40B4-BE49-F238E27FC236}">
                <a16:creationId xmlns:a16="http://schemas.microsoft.com/office/drawing/2014/main" id="{0F6E07DF-198A-4CED-AE5E-C77DDB8BEBE9}"/>
              </a:ext>
            </a:extLst>
          </p:cNvPr>
          <p:cNvPicPr>
            <a:picLocks noChangeAspect="1"/>
          </p:cNvPicPr>
          <p:nvPr/>
        </p:nvPicPr>
        <p:blipFill>
          <a:blip r:embed="rId4"/>
          <a:stretch>
            <a:fillRect/>
          </a:stretch>
        </p:blipFill>
        <p:spPr>
          <a:xfrm>
            <a:off x="2010163" y="263018"/>
            <a:ext cx="10181837" cy="5627245"/>
          </a:xfrm>
          <a:prstGeom prst="rect">
            <a:avLst/>
          </a:prstGeom>
        </p:spPr>
      </p:pic>
    </p:spTree>
    <p:extLst>
      <p:ext uri="{BB962C8B-B14F-4D97-AF65-F5344CB8AC3E}">
        <p14:creationId xmlns:p14="http://schemas.microsoft.com/office/powerpoint/2010/main" val="30496520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Software Defined Networking</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endParaRPr lang="en-US" dirty="0"/>
          </a:p>
        </p:txBody>
      </p:sp>
      <p:pic>
        <p:nvPicPr>
          <p:cNvPr id="3" name="Picture 2">
            <a:extLst>
              <a:ext uri="{FF2B5EF4-FFF2-40B4-BE49-F238E27FC236}">
                <a16:creationId xmlns:a16="http://schemas.microsoft.com/office/drawing/2014/main" id="{6987479F-1C73-47DE-9BF2-0A91937A0758}"/>
              </a:ext>
            </a:extLst>
          </p:cNvPr>
          <p:cNvPicPr>
            <a:picLocks noChangeAspect="1"/>
          </p:cNvPicPr>
          <p:nvPr/>
        </p:nvPicPr>
        <p:blipFill>
          <a:blip r:embed="rId4"/>
          <a:stretch>
            <a:fillRect/>
          </a:stretch>
        </p:blipFill>
        <p:spPr>
          <a:xfrm>
            <a:off x="1982691" y="24992"/>
            <a:ext cx="10209309" cy="5953137"/>
          </a:xfrm>
          <a:prstGeom prst="rect">
            <a:avLst/>
          </a:prstGeom>
        </p:spPr>
      </p:pic>
    </p:spTree>
    <p:extLst>
      <p:ext uri="{BB962C8B-B14F-4D97-AF65-F5344CB8AC3E}">
        <p14:creationId xmlns:p14="http://schemas.microsoft.com/office/powerpoint/2010/main" val="26239466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70000" lnSpcReduction="20000"/>
          </a:bodyPr>
          <a:lstStyle/>
          <a:p>
            <a:pPr>
              <a:lnSpc>
                <a:spcPts val="1500"/>
              </a:lnSpc>
            </a:pPr>
            <a:r>
              <a:rPr lang="en-US" kern="0" spc="-100" dirty="0">
                <a:latin typeface="+mj-lt"/>
              </a:rPr>
              <a:t>Software Defined Networking</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SDN in Windows Admin Center</a:t>
            </a:r>
          </a:p>
        </p:txBody>
      </p:sp>
      <p:pic>
        <p:nvPicPr>
          <p:cNvPr id="2" name="Picture 1">
            <a:extLst>
              <a:ext uri="{FF2B5EF4-FFF2-40B4-BE49-F238E27FC236}">
                <a16:creationId xmlns:a16="http://schemas.microsoft.com/office/drawing/2014/main" id="{5077E629-8831-4DAF-9CBB-8DF4D011FFA6}"/>
              </a:ext>
            </a:extLst>
          </p:cNvPr>
          <p:cNvPicPr>
            <a:picLocks noChangeAspect="1"/>
          </p:cNvPicPr>
          <p:nvPr/>
        </p:nvPicPr>
        <p:blipFill>
          <a:blip r:embed="rId4"/>
          <a:stretch>
            <a:fillRect/>
          </a:stretch>
        </p:blipFill>
        <p:spPr>
          <a:xfrm>
            <a:off x="2021020" y="1154680"/>
            <a:ext cx="10079244" cy="5625408"/>
          </a:xfrm>
          <a:prstGeom prst="rect">
            <a:avLst/>
          </a:prstGeom>
        </p:spPr>
      </p:pic>
    </p:spTree>
    <p:extLst>
      <p:ext uri="{BB962C8B-B14F-4D97-AF65-F5344CB8AC3E}">
        <p14:creationId xmlns:p14="http://schemas.microsoft.com/office/powerpoint/2010/main" val="2300646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833"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Windows Admin Center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ext Placeholder 2"/>
          <p:cNvSpPr txBox="1">
            <a:spLocks/>
          </p:cNvSpPr>
          <p:nvPr/>
        </p:nvSpPr>
        <p:spPr>
          <a:xfrm>
            <a:off x="356106" y="2048256"/>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8738" indent="-58738"/>
            <a:endParaRPr lang="en-US" sz="700" dirty="0"/>
          </a:p>
        </p:txBody>
      </p:sp>
      <p:sp>
        <p:nvSpPr>
          <p:cNvPr id="20" name="Title 1"/>
          <p:cNvSpPr>
            <a:spLocks noGrp="1"/>
          </p:cNvSpPr>
          <p:nvPr>
            <p:ph type="title"/>
          </p:nvPr>
        </p:nvSpPr>
        <p:spPr>
          <a:xfrm>
            <a:off x="2378328" y="375576"/>
            <a:ext cx="9375522" cy="618565"/>
          </a:xfrm>
        </p:spPr>
        <p:txBody>
          <a:bodyPr/>
          <a:lstStyle/>
          <a:p>
            <a:pPr algn="ctr"/>
            <a:r>
              <a:rPr lang="en-US" dirty="0"/>
              <a:t>Windows Admin Center</a:t>
            </a:r>
          </a:p>
        </p:txBody>
      </p:sp>
      <p:pic>
        <p:nvPicPr>
          <p:cNvPr id="18" name="Picture Placeholder 8">
            <a:extLst>
              <a:ext uri="{FF2B5EF4-FFF2-40B4-BE49-F238E27FC236}">
                <a16:creationId xmlns:a16="http://schemas.microsoft.com/office/drawing/2014/main" id="{356F9469-75C4-4A42-9DE3-DC0D843A2F12}"/>
              </a:ext>
            </a:extLst>
          </p:cNvPr>
          <p:cNvPicPr>
            <a:picLocks noGrp="1" noChangeAspect="1"/>
          </p:cNvPicPr>
          <p:nvPr>
            <p:ph type="pic" sz="quarter" idx="11"/>
          </p:nvPr>
        </p:nvPicPr>
        <p:blipFill rotWithShape="1">
          <a:blip r:embed="rId4"/>
          <a:srcRect l="145" t="7456" r="38139" b="4322"/>
          <a:stretch/>
        </p:blipFill>
        <p:spPr>
          <a:xfrm>
            <a:off x="3344042" y="994141"/>
            <a:ext cx="7038821" cy="5659710"/>
          </a:xfrm>
          <a:prstGeom prst="rect">
            <a:avLst/>
          </a:prstGeom>
        </p:spPr>
      </p:pic>
    </p:spTree>
    <p:extLst>
      <p:ext uri="{BB962C8B-B14F-4D97-AF65-F5344CB8AC3E}">
        <p14:creationId xmlns:p14="http://schemas.microsoft.com/office/powerpoint/2010/main" val="5298306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Security</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Security</a:t>
            </a:r>
          </a:p>
        </p:txBody>
      </p:sp>
      <p:pic>
        <p:nvPicPr>
          <p:cNvPr id="3" name="Picture 2">
            <a:extLst>
              <a:ext uri="{FF2B5EF4-FFF2-40B4-BE49-F238E27FC236}">
                <a16:creationId xmlns:a16="http://schemas.microsoft.com/office/drawing/2014/main" id="{44543C7E-911B-4661-A189-D3BD88CC39A1}"/>
              </a:ext>
            </a:extLst>
          </p:cNvPr>
          <p:cNvPicPr>
            <a:picLocks noChangeAspect="1"/>
          </p:cNvPicPr>
          <p:nvPr/>
        </p:nvPicPr>
        <p:blipFill>
          <a:blip r:embed="rId4"/>
          <a:stretch>
            <a:fillRect/>
          </a:stretch>
        </p:blipFill>
        <p:spPr>
          <a:xfrm>
            <a:off x="1982691" y="1154429"/>
            <a:ext cx="10162417" cy="5703571"/>
          </a:xfrm>
          <a:prstGeom prst="rect">
            <a:avLst/>
          </a:prstGeom>
        </p:spPr>
      </p:pic>
    </p:spTree>
    <p:extLst>
      <p:ext uri="{BB962C8B-B14F-4D97-AF65-F5344CB8AC3E}">
        <p14:creationId xmlns:p14="http://schemas.microsoft.com/office/powerpoint/2010/main" val="6757284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Security</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Advanced Threat Protection</a:t>
            </a:r>
          </a:p>
        </p:txBody>
      </p:sp>
      <p:sp>
        <p:nvSpPr>
          <p:cNvPr id="2" name="Rectangle 1">
            <a:extLst>
              <a:ext uri="{FF2B5EF4-FFF2-40B4-BE49-F238E27FC236}">
                <a16:creationId xmlns:a16="http://schemas.microsoft.com/office/drawing/2014/main" id="{7966266E-CD09-459D-BC15-612A02A9D57E}"/>
              </a:ext>
            </a:extLst>
          </p:cNvPr>
          <p:cNvSpPr/>
          <p:nvPr/>
        </p:nvSpPr>
        <p:spPr>
          <a:xfrm>
            <a:off x="2539014" y="2040638"/>
            <a:ext cx="9534617" cy="4031873"/>
          </a:xfrm>
          <a:prstGeom prst="rect">
            <a:avLst/>
          </a:prstGeom>
        </p:spPr>
        <p:txBody>
          <a:bodyPr wrap="square">
            <a:spAutoFit/>
          </a:bodyPr>
          <a:lstStyle/>
          <a:p>
            <a:r>
              <a:rPr lang="en-US" sz="3200" dirty="0">
                <a:solidFill>
                  <a:srgbClr val="000000"/>
                </a:solidFill>
                <a:latin typeface="Source Sans Pro" panose="020B0503030403020204" pitchFamily="34" charset="0"/>
              </a:rPr>
              <a:t>Microsoft has continued to include built-in security functionality to help organizations address an “expect breach” model of security management.  Rather than assuming firewalls along the perimeter of an enterprise will prevent any and all security compromises, Windows Server 2019 assumes servers and applications within the core of a datacenter have already been compromised. </a:t>
            </a:r>
            <a:endParaRPr lang="en-US" sz="3200" dirty="0"/>
          </a:p>
        </p:txBody>
      </p:sp>
    </p:spTree>
    <p:extLst>
      <p:ext uri="{BB962C8B-B14F-4D97-AF65-F5344CB8AC3E}">
        <p14:creationId xmlns:p14="http://schemas.microsoft.com/office/powerpoint/2010/main" val="35935289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Security</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Advanced Threat Protection</a:t>
            </a:r>
          </a:p>
        </p:txBody>
      </p:sp>
      <p:sp>
        <p:nvSpPr>
          <p:cNvPr id="2" name="Rectangle 1">
            <a:extLst>
              <a:ext uri="{FF2B5EF4-FFF2-40B4-BE49-F238E27FC236}">
                <a16:creationId xmlns:a16="http://schemas.microsoft.com/office/drawing/2014/main" id="{7966266E-CD09-459D-BC15-612A02A9D57E}"/>
              </a:ext>
            </a:extLst>
          </p:cNvPr>
          <p:cNvSpPr/>
          <p:nvPr/>
        </p:nvSpPr>
        <p:spPr>
          <a:xfrm>
            <a:off x="2539014" y="2040638"/>
            <a:ext cx="9534617" cy="4524315"/>
          </a:xfrm>
          <a:prstGeom prst="rect">
            <a:avLst/>
          </a:prstGeom>
        </p:spPr>
        <p:txBody>
          <a:bodyPr wrap="square">
            <a:spAutoFit/>
          </a:bodyPr>
          <a:lstStyle/>
          <a:p>
            <a:pPr marL="457200"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Next Gen AV</a:t>
            </a:r>
          </a:p>
          <a:p>
            <a:pPr marL="457200"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Attack surface reduction</a:t>
            </a:r>
          </a:p>
          <a:p>
            <a:pPr marL="457200"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Auto investigation and remediation</a:t>
            </a:r>
          </a:p>
          <a:p>
            <a:pPr marL="457200"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File behavior monitoring</a:t>
            </a:r>
          </a:p>
          <a:p>
            <a:pPr marL="457200"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Advanced hunting and queries to narrow down suspicious activity.</a:t>
            </a:r>
          </a:p>
          <a:p>
            <a:pPr marL="457200"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Secure Score integration</a:t>
            </a:r>
          </a:p>
          <a:p>
            <a:pPr marL="457200" indent="-457200">
              <a:buFont typeface="Arial" panose="020B0604020202020204" pitchFamily="34" charset="0"/>
              <a:buChar char="•"/>
            </a:pPr>
            <a:r>
              <a:rPr lang="en-US" sz="3200" dirty="0">
                <a:latin typeface="Segoe UI" panose="020B0502040204020203" pitchFamily="34" charset="0"/>
                <a:cs typeface="Segoe UI" panose="020B0502040204020203" pitchFamily="34" charset="0"/>
              </a:rPr>
              <a:t>Other additional security features.</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6739084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Security</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618565"/>
          </a:xfrm>
        </p:spPr>
        <p:txBody>
          <a:bodyPr/>
          <a:lstStyle/>
          <a:p>
            <a:r>
              <a:rPr lang="en-US" dirty="0"/>
              <a:t>Hybrid Security</a:t>
            </a:r>
          </a:p>
        </p:txBody>
      </p:sp>
      <p:sp>
        <p:nvSpPr>
          <p:cNvPr id="2" name="Rectangle 1">
            <a:extLst>
              <a:ext uri="{FF2B5EF4-FFF2-40B4-BE49-F238E27FC236}">
                <a16:creationId xmlns:a16="http://schemas.microsoft.com/office/drawing/2014/main" id="{7966266E-CD09-459D-BC15-612A02A9D57E}"/>
              </a:ext>
            </a:extLst>
          </p:cNvPr>
          <p:cNvSpPr/>
          <p:nvPr/>
        </p:nvSpPr>
        <p:spPr>
          <a:xfrm>
            <a:off x="4018089" y="2040638"/>
            <a:ext cx="6096000" cy="2185214"/>
          </a:xfrm>
          <a:prstGeom prst="rect">
            <a:avLst/>
          </a:prstGeom>
        </p:spPr>
        <p:txBody>
          <a:bodyPr>
            <a:spAutoFit/>
          </a:bodyPr>
          <a:lstStyle/>
          <a:p>
            <a:br>
              <a:rPr lang="en-US" sz="3600" b="1" spc="-50" dirty="0">
                <a:ln w="3175">
                  <a:noFill/>
                </a:ln>
                <a:gradFill>
                  <a:gsLst>
                    <a:gs pos="62564">
                      <a:srgbClr val="1A1A1A"/>
                    </a:gs>
                    <a:gs pos="55000">
                      <a:srgbClr val="1A1A1A"/>
                    </a:gs>
                  </a:gsLst>
                  <a:lin ang="5400000" scaled="0"/>
                </a:gradFill>
                <a:latin typeface="Segoe UI Semibold"/>
                <a:cs typeface="Segoe UI" pitchFamily="34" charset="0"/>
              </a:rPr>
            </a:br>
            <a:br>
              <a:rPr lang="en-US" sz="3600" b="1" spc="-50" dirty="0">
                <a:ln w="3175">
                  <a:noFill/>
                </a:ln>
                <a:gradFill>
                  <a:gsLst>
                    <a:gs pos="62564">
                      <a:srgbClr val="1A1A1A"/>
                    </a:gs>
                    <a:gs pos="55000">
                      <a:srgbClr val="1A1A1A"/>
                    </a:gs>
                  </a:gsLst>
                  <a:lin ang="5400000" scaled="0"/>
                </a:gradFill>
                <a:latin typeface="Segoe UI Semibold"/>
                <a:cs typeface="Segoe UI" pitchFamily="34" charset="0"/>
              </a:rPr>
            </a:br>
            <a:r>
              <a:rPr lang="en-US" sz="3200" b="1" spc="-50" dirty="0">
                <a:ln w="3175">
                  <a:noFill/>
                </a:ln>
                <a:gradFill>
                  <a:gsLst>
                    <a:gs pos="62564">
                      <a:srgbClr val="1A1A1A"/>
                    </a:gs>
                    <a:gs pos="55000">
                      <a:srgbClr val="1A1A1A"/>
                    </a:gs>
                  </a:gsLst>
                  <a:lin ang="5400000" scaled="0"/>
                </a:gradFill>
                <a:latin typeface="Segoe UI Semilight" panose="020B0402040204020203" pitchFamily="34" charset="0"/>
                <a:cs typeface="Segoe UI Semilight" panose="020B0402040204020203" pitchFamily="34" charset="0"/>
              </a:rPr>
              <a:t>Password protection for </a:t>
            </a:r>
            <a:br>
              <a:rPr lang="en-US" sz="3200" b="1" spc="-50" dirty="0">
                <a:ln w="3175">
                  <a:noFill/>
                </a:ln>
                <a:gradFill>
                  <a:gsLst>
                    <a:gs pos="62564">
                      <a:srgbClr val="1A1A1A"/>
                    </a:gs>
                    <a:gs pos="55000">
                      <a:srgbClr val="1A1A1A"/>
                    </a:gs>
                  </a:gsLst>
                  <a:lin ang="5400000" scaled="0"/>
                </a:gradFill>
                <a:latin typeface="Segoe UI Semilight" panose="020B0402040204020203" pitchFamily="34" charset="0"/>
                <a:cs typeface="Segoe UI Semilight" panose="020B0402040204020203" pitchFamily="34" charset="0"/>
              </a:rPr>
            </a:br>
            <a:r>
              <a:rPr lang="en-US" sz="3200" b="1" spc="-50" dirty="0">
                <a:ln w="3175">
                  <a:noFill/>
                </a:ln>
                <a:gradFill>
                  <a:gsLst>
                    <a:gs pos="62564">
                      <a:srgbClr val="1A1A1A"/>
                    </a:gs>
                    <a:gs pos="55000">
                      <a:srgbClr val="1A1A1A"/>
                    </a:gs>
                  </a:gsLst>
                  <a:lin ang="5400000" scaled="0"/>
                </a:gradFill>
                <a:latin typeface="Segoe UI Semilight" panose="020B0402040204020203" pitchFamily="34" charset="0"/>
                <a:cs typeface="Segoe UI Semilight" panose="020B0402040204020203" pitchFamily="34" charset="0"/>
              </a:rPr>
              <a:t>Windows Server Active Directory</a:t>
            </a:r>
            <a:endParaRPr lang="en-US" dirty="0"/>
          </a:p>
        </p:txBody>
      </p:sp>
    </p:spTree>
    <p:extLst>
      <p:ext uri="{BB962C8B-B14F-4D97-AF65-F5344CB8AC3E}">
        <p14:creationId xmlns:p14="http://schemas.microsoft.com/office/powerpoint/2010/main" val="17252262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endParaRPr lang="en-US"/>
          </a:p>
        </p:txBody>
      </p:sp>
      <p:pic>
        <p:nvPicPr>
          <p:cNvPr id="18" name="Picture 17">
            <a:extLst>
              <a:ext uri="{FF2B5EF4-FFF2-40B4-BE49-F238E27FC236}">
                <a16:creationId xmlns:a16="http://schemas.microsoft.com/office/drawing/2014/main" id="{4B86A45F-AE8E-4E23-BB9C-F83208E37D8B}"/>
              </a:ext>
            </a:extLst>
          </p:cNvPr>
          <p:cNvPicPr>
            <a:picLocks noChangeAspect="1"/>
          </p:cNvPicPr>
          <p:nvPr/>
        </p:nvPicPr>
        <p:blipFill>
          <a:blip r:embed="rId4"/>
          <a:stretch>
            <a:fillRect/>
          </a:stretch>
        </p:blipFill>
        <p:spPr>
          <a:xfrm>
            <a:off x="2112397" y="139765"/>
            <a:ext cx="9907383" cy="5477639"/>
          </a:xfrm>
          <a:prstGeom prst="rect">
            <a:avLst/>
          </a:prstGeom>
        </p:spPr>
      </p:pic>
    </p:spTree>
    <p:extLst>
      <p:ext uri="{BB962C8B-B14F-4D97-AF65-F5344CB8AC3E}">
        <p14:creationId xmlns:p14="http://schemas.microsoft.com/office/powerpoint/2010/main" val="31844819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endParaRPr lang="en-US"/>
          </a:p>
        </p:txBody>
      </p:sp>
      <p:sp>
        <p:nvSpPr>
          <p:cNvPr id="19" name="Title 2">
            <a:extLst>
              <a:ext uri="{FF2B5EF4-FFF2-40B4-BE49-F238E27FC236}">
                <a16:creationId xmlns:a16="http://schemas.microsoft.com/office/drawing/2014/main" id="{9E455466-FB4E-4384-9B43-DF264C1CA500}"/>
              </a:ext>
            </a:extLst>
          </p:cNvPr>
          <p:cNvSpPr txBox="1">
            <a:spLocks/>
          </p:cNvSpPr>
          <p:nvPr/>
        </p:nvSpPr>
        <p:spPr>
          <a:xfrm>
            <a:off x="1975045" y="1"/>
            <a:ext cx="4008897" cy="6857999"/>
          </a:xfrm>
          <a:prstGeom prst="rect">
            <a:avLst/>
          </a:prstGeom>
          <a:solidFill>
            <a:srgbClr val="0070C0"/>
          </a:solidFill>
        </p:spPr>
        <p:txBody>
          <a:bodyPr lIns="0" tIns="0" rIns="0" bIns="0" anchor="ctr" anchorCtr="0">
            <a:normAutofit/>
          </a:bodyPr>
          <a:lstStyle>
            <a:lvl1pPr algn="l" defTabSz="914400" rtl="0" eaLnBrk="1" latinLnBrk="0" hangingPunct="1">
              <a:lnSpc>
                <a:spcPct val="70000"/>
              </a:lnSpc>
              <a:spcBef>
                <a:spcPct val="0"/>
              </a:spcBef>
              <a:buNone/>
              <a:defRPr sz="4400" b="1" kern="1200" spc="-150">
                <a:solidFill>
                  <a:schemeClr val="tx2"/>
                </a:solidFill>
                <a:latin typeface="+mj-lt"/>
                <a:ea typeface="+mj-ea"/>
                <a:cs typeface="+mj-cs"/>
              </a:defRPr>
            </a:lvl1pPr>
          </a:lstStyle>
          <a:p>
            <a:pPr algn="ctr"/>
            <a:endParaRPr lang="en-US" sz="4313" spc="-100" dirty="0">
              <a:solidFill>
                <a:schemeClr val="bg1"/>
              </a:solidFill>
              <a:latin typeface="Segoe UI Light"/>
            </a:endParaRPr>
          </a:p>
        </p:txBody>
      </p:sp>
      <p:pic>
        <p:nvPicPr>
          <p:cNvPr id="3" name="Picture 2">
            <a:extLst>
              <a:ext uri="{FF2B5EF4-FFF2-40B4-BE49-F238E27FC236}">
                <a16:creationId xmlns:a16="http://schemas.microsoft.com/office/drawing/2014/main" id="{1D4AC9ED-9A08-4962-AFAC-29BC9E6067A0}"/>
              </a:ext>
            </a:extLst>
          </p:cNvPr>
          <p:cNvPicPr>
            <a:picLocks noChangeAspect="1"/>
          </p:cNvPicPr>
          <p:nvPr/>
        </p:nvPicPr>
        <p:blipFill>
          <a:blip r:embed="rId4"/>
          <a:stretch>
            <a:fillRect/>
          </a:stretch>
        </p:blipFill>
        <p:spPr>
          <a:xfrm>
            <a:off x="2025455" y="186747"/>
            <a:ext cx="9897856" cy="5401429"/>
          </a:xfrm>
          <a:prstGeom prst="rect">
            <a:avLst/>
          </a:prstGeom>
        </p:spPr>
      </p:pic>
    </p:spTree>
    <p:extLst>
      <p:ext uri="{BB962C8B-B14F-4D97-AF65-F5344CB8AC3E}">
        <p14:creationId xmlns:p14="http://schemas.microsoft.com/office/powerpoint/2010/main" val="42644143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2" name="Picture 1">
            <a:extLst>
              <a:ext uri="{FF2B5EF4-FFF2-40B4-BE49-F238E27FC236}">
                <a16:creationId xmlns:a16="http://schemas.microsoft.com/office/drawing/2014/main" id="{55F239E7-6CCD-4813-99B5-304F12D4E59A}"/>
              </a:ext>
            </a:extLst>
          </p:cNvPr>
          <p:cNvPicPr>
            <a:picLocks noChangeAspect="1"/>
          </p:cNvPicPr>
          <p:nvPr/>
        </p:nvPicPr>
        <p:blipFill>
          <a:blip r:embed="rId4"/>
          <a:stretch>
            <a:fillRect/>
          </a:stretch>
        </p:blipFill>
        <p:spPr>
          <a:xfrm>
            <a:off x="2040950" y="1063314"/>
            <a:ext cx="10050278" cy="5725324"/>
          </a:xfrm>
          <a:prstGeom prst="rect">
            <a:avLst/>
          </a:prstGeom>
        </p:spPr>
      </p:pic>
    </p:spTree>
    <p:extLst>
      <p:ext uri="{BB962C8B-B14F-4D97-AF65-F5344CB8AC3E}">
        <p14:creationId xmlns:p14="http://schemas.microsoft.com/office/powerpoint/2010/main" val="34193052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3" name="Picture 2">
            <a:extLst>
              <a:ext uri="{FF2B5EF4-FFF2-40B4-BE49-F238E27FC236}">
                <a16:creationId xmlns:a16="http://schemas.microsoft.com/office/drawing/2014/main" id="{AC66E984-14B8-4556-8B99-F137CB3E0A2D}"/>
              </a:ext>
            </a:extLst>
          </p:cNvPr>
          <p:cNvPicPr>
            <a:picLocks noChangeAspect="1"/>
          </p:cNvPicPr>
          <p:nvPr/>
        </p:nvPicPr>
        <p:blipFill>
          <a:blip r:embed="rId4"/>
          <a:stretch>
            <a:fillRect/>
          </a:stretch>
        </p:blipFill>
        <p:spPr>
          <a:xfrm>
            <a:off x="2035383" y="1037145"/>
            <a:ext cx="10061412" cy="5621560"/>
          </a:xfrm>
          <a:prstGeom prst="rect">
            <a:avLst/>
          </a:prstGeom>
        </p:spPr>
      </p:pic>
    </p:spTree>
    <p:extLst>
      <p:ext uri="{BB962C8B-B14F-4D97-AF65-F5344CB8AC3E}">
        <p14:creationId xmlns:p14="http://schemas.microsoft.com/office/powerpoint/2010/main" val="17834768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8" name="Picture 17">
            <a:extLst>
              <a:ext uri="{FF2B5EF4-FFF2-40B4-BE49-F238E27FC236}">
                <a16:creationId xmlns:a16="http://schemas.microsoft.com/office/drawing/2014/main" id="{5FECEEB1-3219-4424-803B-017D6CA4ED34}"/>
              </a:ext>
            </a:extLst>
          </p:cNvPr>
          <p:cNvPicPr>
            <a:picLocks noChangeAspect="1"/>
          </p:cNvPicPr>
          <p:nvPr/>
        </p:nvPicPr>
        <p:blipFill>
          <a:blip r:embed="rId4"/>
          <a:stretch>
            <a:fillRect/>
          </a:stretch>
        </p:blipFill>
        <p:spPr>
          <a:xfrm>
            <a:off x="2060749" y="1329837"/>
            <a:ext cx="10033461" cy="5219470"/>
          </a:xfrm>
          <a:prstGeom prst="rect">
            <a:avLst/>
          </a:prstGeom>
        </p:spPr>
      </p:pic>
    </p:spTree>
    <p:extLst>
      <p:ext uri="{BB962C8B-B14F-4D97-AF65-F5344CB8AC3E}">
        <p14:creationId xmlns:p14="http://schemas.microsoft.com/office/powerpoint/2010/main" val="13588319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2" name="Picture 1">
            <a:extLst>
              <a:ext uri="{FF2B5EF4-FFF2-40B4-BE49-F238E27FC236}">
                <a16:creationId xmlns:a16="http://schemas.microsoft.com/office/drawing/2014/main" id="{001FF5F5-C945-44B7-B50D-80865E760024}"/>
              </a:ext>
            </a:extLst>
          </p:cNvPr>
          <p:cNvPicPr>
            <a:picLocks noChangeAspect="1"/>
          </p:cNvPicPr>
          <p:nvPr/>
        </p:nvPicPr>
        <p:blipFill>
          <a:blip r:embed="rId4"/>
          <a:stretch>
            <a:fillRect/>
          </a:stretch>
        </p:blipFill>
        <p:spPr>
          <a:xfrm>
            <a:off x="2053142" y="1154679"/>
            <a:ext cx="10038243" cy="5647039"/>
          </a:xfrm>
          <a:prstGeom prst="rect">
            <a:avLst/>
          </a:prstGeom>
        </p:spPr>
      </p:pic>
    </p:spTree>
    <p:extLst>
      <p:ext uri="{BB962C8B-B14F-4D97-AF65-F5344CB8AC3E}">
        <p14:creationId xmlns:p14="http://schemas.microsoft.com/office/powerpoint/2010/main" val="300706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Windows Admin Center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2" name="Rectangle 1">
            <a:extLst>
              <a:ext uri="{FF2B5EF4-FFF2-40B4-BE49-F238E27FC236}">
                <a16:creationId xmlns:a16="http://schemas.microsoft.com/office/drawing/2014/main" id="{5F0A4690-68E2-484B-B3DC-8701A9BFC727}"/>
              </a:ext>
            </a:extLst>
          </p:cNvPr>
          <p:cNvSpPr/>
          <p:nvPr/>
        </p:nvSpPr>
        <p:spPr>
          <a:xfrm>
            <a:off x="2408903" y="195486"/>
            <a:ext cx="9576620" cy="1200329"/>
          </a:xfrm>
          <a:prstGeom prst="rect">
            <a:avLst/>
          </a:prstGeom>
        </p:spPr>
        <p:txBody>
          <a:bodyPr wrap="square">
            <a:spAutoFit/>
          </a:bodyPr>
          <a:lstStyle/>
          <a:p>
            <a:r>
              <a:rPr lang="en-US" sz="3600" b="1" spc="-50" dirty="0">
                <a:ln w="3175">
                  <a:noFill/>
                </a:ln>
                <a:gradFill>
                  <a:gsLst>
                    <a:gs pos="1250">
                      <a:srgbClr val="1A1A1A"/>
                    </a:gs>
                    <a:gs pos="100000">
                      <a:srgbClr val="1A1A1A"/>
                    </a:gs>
                  </a:gsLst>
                  <a:lin ang="5400000" scaled="0"/>
                </a:gradFill>
                <a:latin typeface="Segoe UI Semibold"/>
                <a:cs typeface="Segoe UI" pitchFamily="34" charset="0"/>
              </a:rPr>
              <a:t>Windows Admin Center complements existing management solutions</a:t>
            </a:r>
            <a:endParaRPr lang="en-US" dirty="0"/>
          </a:p>
        </p:txBody>
      </p:sp>
      <p:sp>
        <p:nvSpPr>
          <p:cNvPr id="65" name="Text Placeholder 2">
            <a:extLst>
              <a:ext uri="{FF2B5EF4-FFF2-40B4-BE49-F238E27FC236}">
                <a16:creationId xmlns:a16="http://schemas.microsoft.com/office/drawing/2014/main" id="{E0111978-BB1F-472B-92BE-8D385EBD24D7}"/>
              </a:ext>
            </a:extLst>
          </p:cNvPr>
          <p:cNvSpPr txBox="1">
            <a:spLocks/>
          </p:cNvSpPr>
          <p:nvPr/>
        </p:nvSpPr>
        <p:spPr>
          <a:xfrm>
            <a:off x="3565211" y="2016430"/>
            <a:ext cx="3491961" cy="498598"/>
          </a:xfrm>
          <a:prstGeom prst="rect">
            <a:avLst/>
          </a:prstGeom>
        </p:spPr>
        <p:txBody>
          <a:bodyPr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60" rtl="0" eaLnBrk="1" fontAlgn="auto" latinLnBrk="0" hangingPunct="1">
              <a:lnSpc>
                <a:spcPct val="90000"/>
              </a:lnSpc>
              <a:spcBef>
                <a:spcPct val="2000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4935">
                      <a:srgbClr val="D83B01"/>
                    </a:gs>
                    <a:gs pos="51000">
                      <a:srgbClr val="D83B01"/>
                    </a:gs>
                  </a:gsLst>
                  <a:lin ang="5400000" scaled="0"/>
                </a:gradFill>
                <a:effectLst/>
                <a:uLnTx/>
                <a:uFillTx/>
                <a:latin typeface="Segoe UI Semibold"/>
                <a:ea typeface="MS PGothic" panose="020B0600070205080204" pitchFamily="34" charset="-128"/>
                <a:cs typeface="Segoe UI Semilight" panose="020B0402040204020203" pitchFamily="34" charset="0"/>
              </a:rPr>
              <a:t>Azure security </a:t>
            </a:r>
            <a:br>
              <a:rPr kumimoji="0" lang="en-US" sz="1800" b="0" i="0" u="none" strike="noStrike" kern="1200" cap="none" spc="0" normalizeH="0" baseline="0" noProof="0" dirty="0">
                <a:ln>
                  <a:noFill/>
                </a:ln>
                <a:gradFill>
                  <a:gsLst>
                    <a:gs pos="14935">
                      <a:srgbClr val="D83B01"/>
                    </a:gs>
                    <a:gs pos="51000">
                      <a:srgbClr val="D83B01"/>
                    </a:gs>
                  </a:gsLst>
                  <a:lin ang="5400000" scaled="0"/>
                </a:gradFill>
                <a:effectLst/>
                <a:uLnTx/>
                <a:uFillTx/>
                <a:latin typeface="Segoe UI Semibold"/>
                <a:ea typeface="MS PGothic" panose="020B0600070205080204" pitchFamily="34" charset="-128"/>
                <a:cs typeface="Segoe UI Semilight" panose="020B0402040204020203" pitchFamily="34" charset="0"/>
              </a:rPr>
            </a:br>
            <a:r>
              <a:rPr kumimoji="0" lang="en-US" sz="1800" b="0" i="0" u="none" strike="noStrike" kern="1200" cap="none" spc="0" normalizeH="0" baseline="0" noProof="0" dirty="0">
                <a:ln>
                  <a:noFill/>
                </a:ln>
                <a:gradFill>
                  <a:gsLst>
                    <a:gs pos="14935">
                      <a:srgbClr val="D83B01"/>
                    </a:gs>
                    <a:gs pos="51000">
                      <a:srgbClr val="D83B01"/>
                    </a:gs>
                  </a:gsLst>
                  <a:lin ang="5400000" scaled="0"/>
                </a:gradFill>
                <a:effectLst/>
                <a:uLnTx/>
                <a:uFillTx/>
                <a:latin typeface="Segoe UI Semibold"/>
                <a:ea typeface="MS PGothic" panose="020B0600070205080204" pitchFamily="34" charset="-128"/>
                <a:cs typeface="Segoe UI Semilight" panose="020B0402040204020203" pitchFamily="34" charset="0"/>
              </a:rPr>
              <a:t>and management</a:t>
            </a:r>
          </a:p>
        </p:txBody>
      </p:sp>
      <p:grpSp>
        <p:nvGrpSpPr>
          <p:cNvPr id="66" name="Group 65">
            <a:extLst>
              <a:ext uri="{FF2B5EF4-FFF2-40B4-BE49-F238E27FC236}">
                <a16:creationId xmlns:a16="http://schemas.microsoft.com/office/drawing/2014/main" id="{C7430132-824C-4F59-9EC1-2560C746FC57}"/>
              </a:ext>
            </a:extLst>
          </p:cNvPr>
          <p:cNvGrpSpPr/>
          <p:nvPr/>
        </p:nvGrpSpPr>
        <p:grpSpPr>
          <a:xfrm>
            <a:off x="2531473" y="1899969"/>
            <a:ext cx="731520" cy="731520"/>
            <a:chOff x="3995503" y="2172217"/>
            <a:chExt cx="1419713" cy="1419712"/>
          </a:xfrm>
        </p:grpSpPr>
        <p:sp>
          <p:nvSpPr>
            <p:cNvPr id="67" name="Rectangle 66">
              <a:extLst>
                <a:ext uri="{FF2B5EF4-FFF2-40B4-BE49-F238E27FC236}">
                  <a16:creationId xmlns:a16="http://schemas.microsoft.com/office/drawing/2014/main" id="{05477331-2F9C-4B49-A5EC-037B3630EF89}"/>
                </a:ext>
              </a:extLst>
            </p:cNvPr>
            <p:cNvSpPr/>
            <p:nvPr/>
          </p:nvSpPr>
          <p:spPr bwMode="auto">
            <a:xfrm>
              <a:off x="3995503" y="2172217"/>
              <a:ext cx="1419713" cy="1419712"/>
            </a:xfrm>
            <a:prstGeom prst="rect">
              <a:avLst/>
            </a:prstGeom>
            <a:solidFill>
              <a:srgbClr val="D2D2D2"/>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68" name="Picture 67">
              <a:extLst>
                <a:ext uri="{FF2B5EF4-FFF2-40B4-BE49-F238E27FC236}">
                  <a16:creationId xmlns:a16="http://schemas.microsoft.com/office/drawing/2014/main" id="{671C7C38-FF31-47DD-80D6-7764D0AEF696}"/>
                </a:ext>
              </a:extLst>
            </p:cNvPr>
            <p:cNvPicPr>
              <a:picLocks noChangeAspect="1"/>
            </p:cNvPicPr>
            <p:nvPr/>
          </p:nvPicPr>
          <p:blipFill rotWithShape="1">
            <a:blip r:embed="rId3"/>
            <a:srcRect l="19651" t="685" r="22425" b="-1"/>
            <a:stretch/>
          </p:blipFill>
          <p:spPr>
            <a:xfrm>
              <a:off x="3995503" y="2316480"/>
              <a:ext cx="1419712" cy="1158240"/>
            </a:xfrm>
            <a:prstGeom prst="rect">
              <a:avLst/>
            </a:prstGeom>
          </p:spPr>
        </p:pic>
      </p:grpSp>
      <p:sp>
        <p:nvSpPr>
          <p:cNvPr id="69" name="Text Placeholder 2">
            <a:extLst>
              <a:ext uri="{FF2B5EF4-FFF2-40B4-BE49-F238E27FC236}">
                <a16:creationId xmlns:a16="http://schemas.microsoft.com/office/drawing/2014/main" id="{3BB10D27-5B93-4927-AD9C-57B5AFF67EA3}"/>
              </a:ext>
            </a:extLst>
          </p:cNvPr>
          <p:cNvSpPr txBox="1">
            <a:spLocks/>
          </p:cNvSpPr>
          <p:nvPr/>
        </p:nvSpPr>
        <p:spPr>
          <a:xfrm>
            <a:off x="3565211" y="3169004"/>
            <a:ext cx="3491961" cy="249299"/>
          </a:xfrm>
          <a:prstGeom prst="rect">
            <a:avLst/>
          </a:prstGeom>
        </p:spPr>
        <p:txBody>
          <a:bodyPr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60" rtl="0" eaLnBrk="1" fontAlgn="auto" latinLnBrk="0" hangingPunct="1">
              <a:lnSpc>
                <a:spcPct val="90000"/>
              </a:lnSpc>
              <a:spcBef>
                <a:spcPct val="2000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4935">
                      <a:srgbClr val="D83B01"/>
                    </a:gs>
                    <a:gs pos="51000">
                      <a:srgbClr val="D83B01"/>
                    </a:gs>
                  </a:gsLst>
                  <a:lin ang="5400000" scaled="0"/>
                </a:gradFill>
                <a:effectLst/>
                <a:uLnTx/>
                <a:uFillTx/>
                <a:latin typeface="Segoe UI Semibold"/>
                <a:ea typeface="MS PGothic" panose="020B0600070205080204" pitchFamily="34" charset="-128"/>
                <a:cs typeface="Segoe UI Semilight" panose="020B0402040204020203" pitchFamily="34" charset="0"/>
              </a:rPr>
              <a:t>System Center</a:t>
            </a:r>
          </a:p>
        </p:txBody>
      </p:sp>
      <p:sp>
        <p:nvSpPr>
          <p:cNvPr id="70" name="Text Placeholder 2">
            <a:extLst>
              <a:ext uri="{FF2B5EF4-FFF2-40B4-BE49-F238E27FC236}">
                <a16:creationId xmlns:a16="http://schemas.microsoft.com/office/drawing/2014/main" id="{EB188393-0FD5-4630-AAFF-6349F2F63F0C}"/>
              </a:ext>
            </a:extLst>
          </p:cNvPr>
          <p:cNvSpPr txBox="1">
            <a:spLocks/>
          </p:cNvSpPr>
          <p:nvPr/>
        </p:nvSpPr>
        <p:spPr>
          <a:xfrm>
            <a:off x="3570386" y="5104726"/>
            <a:ext cx="3491961" cy="498598"/>
          </a:xfrm>
          <a:prstGeom prst="rect">
            <a:avLst/>
          </a:prstGeom>
        </p:spPr>
        <p:txBody>
          <a:bodyPr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60" rtl="0" eaLnBrk="1" fontAlgn="auto" latinLnBrk="0" hangingPunct="1">
              <a:lnSpc>
                <a:spcPct val="90000"/>
              </a:lnSpc>
              <a:spcBef>
                <a:spcPct val="2000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4935">
                      <a:srgbClr val="D83B01"/>
                    </a:gs>
                    <a:gs pos="51000">
                      <a:srgbClr val="D83B01"/>
                    </a:gs>
                  </a:gsLst>
                  <a:lin ang="5400000" scaled="0"/>
                </a:gradFill>
                <a:effectLst/>
                <a:uLnTx/>
                <a:uFillTx/>
                <a:latin typeface="Segoe UI Semibold"/>
                <a:ea typeface="MS PGothic" panose="020B0600070205080204" pitchFamily="34" charset="-128"/>
                <a:cs typeface="Segoe UI Semilight" panose="020B0402040204020203" pitchFamily="34" charset="0"/>
              </a:rPr>
              <a:t>Remote Desktop </a:t>
            </a:r>
            <a:br>
              <a:rPr kumimoji="0" lang="en-US" sz="1800" b="0" i="0" u="none" strike="noStrike" kern="1200" cap="none" spc="0" normalizeH="0" baseline="0" noProof="0" dirty="0">
                <a:ln>
                  <a:noFill/>
                </a:ln>
                <a:gradFill>
                  <a:gsLst>
                    <a:gs pos="14935">
                      <a:srgbClr val="D83B01"/>
                    </a:gs>
                    <a:gs pos="51000">
                      <a:srgbClr val="D83B01"/>
                    </a:gs>
                  </a:gsLst>
                  <a:lin ang="5400000" scaled="0"/>
                </a:gradFill>
                <a:effectLst/>
                <a:uLnTx/>
                <a:uFillTx/>
                <a:latin typeface="Segoe UI Semibold"/>
                <a:ea typeface="MS PGothic" panose="020B0600070205080204" pitchFamily="34" charset="-128"/>
                <a:cs typeface="Segoe UI Semilight" panose="020B0402040204020203" pitchFamily="34" charset="0"/>
              </a:rPr>
            </a:br>
            <a:r>
              <a:rPr kumimoji="0" lang="en-US" sz="1800" b="0" i="0" u="none" strike="noStrike" kern="1200" cap="none" spc="0" normalizeH="0" baseline="0" noProof="0" dirty="0">
                <a:ln>
                  <a:noFill/>
                </a:ln>
                <a:gradFill>
                  <a:gsLst>
                    <a:gs pos="14935">
                      <a:srgbClr val="D83B01"/>
                    </a:gs>
                    <a:gs pos="51000">
                      <a:srgbClr val="D83B01"/>
                    </a:gs>
                  </a:gsLst>
                  <a:lin ang="5400000" scaled="0"/>
                </a:gradFill>
                <a:effectLst/>
                <a:uLnTx/>
                <a:uFillTx/>
                <a:latin typeface="Segoe UI Semibold"/>
                <a:ea typeface="MS PGothic" panose="020B0600070205080204" pitchFamily="34" charset="-128"/>
                <a:cs typeface="Segoe UI Semilight" panose="020B0402040204020203" pitchFamily="34" charset="0"/>
              </a:rPr>
              <a:t>+ in-box tools</a:t>
            </a:r>
          </a:p>
        </p:txBody>
      </p:sp>
      <p:sp>
        <p:nvSpPr>
          <p:cNvPr id="71" name="Text Placeholder 2">
            <a:extLst>
              <a:ext uri="{FF2B5EF4-FFF2-40B4-BE49-F238E27FC236}">
                <a16:creationId xmlns:a16="http://schemas.microsoft.com/office/drawing/2014/main" id="{3AAD183C-9255-4C02-8D79-D2F62F1E5997}"/>
              </a:ext>
            </a:extLst>
          </p:cNvPr>
          <p:cNvSpPr txBox="1">
            <a:spLocks/>
          </p:cNvSpPr>
          <p:nvPr/>
        </p:nvSpPr>
        <p:spPr>
          <a:xfrm>
            <a:off x="3575252" y="4136865"/>
            <a:ext cx="3491961" cy="249299"/>
          </a:xfrm>
          <a:prstGeom prst="rect">
            <a:avLst/>
          </a:prstGeom>
        </p:spPr>
        <p:txBody>
          <a:bodyPr lIns="0" tIns="0" rIns="0" bIns="0" anchor="ctr">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60" rtl="0" eaLnBrk="1" fontAlgn="auto" latinLnBrk="0" hangingPunct="1">
              <a:lnSpc>
                <a:spcPct val="90000"/>
              </a:lnSpc>
              <a:spcBef>
                <a:spcPct val="20000"/>
              </a:spcBef>
              <a:spcAft>
                <a:spcPts val="1200"/>
              </a:spcAft>
              <a:buClrTx/>
              <a:buSzPct val="90000"/>
              <a:buFont typeface="Wingdings" panose="05000000000000000000" pitchFamily="2" charset="2"/>
              <a:buNone/>
              <a:tabLst/>
              <a:defRPr/>
            </a:pPr>
            <a:r>
              <a:rPr kumimoji="0" lang="en-US" sz="1800" b="0" i="0" u="none" strike="noStrike" kern="1200" cap="none" spc="0" normalizeH="0" baseline="0" noProof="0" dirty="0">
                <a:ln>
                  <a:noFill/>
                </a:ln>
                <a:gradFill>
                  <a:gsLst>
                    <a:gs pos="14935">
                      <a:srgbClr val="D83B01"/>
                    </a:gs>
                    <a:gs pos="51000">
                      <a:srgbClr val="D83B01"/>
                    </a:gs>
                  </a:gsLst>
                  <a:lin ang="5400000" scaled="0"/>
                </a:gradFill>
                <a:effectLst/>
                <a:uLnTx/>
                <a:uFillTx/>
                <a:latin typeface="Segoe UI Semibold"/>
                <a:ea typeface="MS PGothic" panose="020B0600070205080204" pitchFamily="34" charset="-128"/>
                <a:cs typeface="Segoe UI Semilight" panose="020B0402040204020203" pitchFamily="34" charset="0"/>
              </a:rPr>
              <a:t>RSAT</a:t>
            </a:r>
          </a:p>
        </p:txBody>
      </p:sp>
      <p:grpSp>
        <p:nvGrpSpPr>
          <p:cNvPr id="72" name="Group 71">
            <a:extLst>
              <a:ext uri="{FF2B5EF4-FFF2-40B4-BE49-F238E27FC236}">
                <a16:creationId xmlns:a16="http://schemas.microsoft.com/office/drawing/2014/main" id="{FDCC955D-BD9E-4E08-9C00-19DBACC90643}"/>
              </a:ext>
            </a:extLst>
          </p:cNvPr>
          <p:cNvGrpSpPr/>
          <p:nvPr/>
        </p:nvGrpSpPr>
        <p:grpSpPr>
          <a:xfrm>
            <a:off x="2532039" y="2886344"/>
            <a:ext cx="731520" cy="731520"/>
            <a:chOff x="3995503" y="2172217"/>
            <a:chExt cx="1437913" cy="1419712"/>
          </a:xfrm>
        </p:grpSpPr>
        <p:sp>
          <p:nvSpPr>
            <p:cNvPr id="73" name="Rectangle 72">
              <a:extLst>
                <a:ext uri="{FF2B5EF4-FFF2-40B4-BE49-F238E27FC236}">
                  <a16:creationId xmlns:a16="http://schemas.microsoft.com/office/drawing/2014/main" id="{705BA431-7175-4009-A1B9-BBB447727749}"/>
                </a:ext>
              </a:extLst>
            </p:cNvPr>
            <p:cNvSpPr/>
            <p:nvPr/>
          </p:nvSpPr>
          <p:spPr bwMode="auto">
            <a:xfrm>
              <a:off x="3995503" y="2172217"/>
              <a:ext cx="1419713" cy="1419712"/>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74" name="Graphic 73">
              <a:extLst>
                <a:ext uri="{FF2B5EF4-FFF2-40B4-BE49-F238E27FC236}">
                  <a16:creationId xmlns:a16="http://schemas.microsoft.com/office/drawing/2014/main" id="{CD12E520-A03F-4079-8E85-BD0BB0CAF6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5503" y="2172217"/>
              <a:ext cx="1437913" cy="1419712"/>
            </a:xfrm>
            <a:prstGeom prst="rect">
              <a:avLst/>
            </a:prstGeom>
          </p:spPr>
        </p:pic>
      </p:grpSp>
      <p:grpSp>
        <p:nvGrpSpPr>
          <p:cNvPr id="75" name="Group 74">
            <a:extLst>
              <a:ext uri="{FF2B5EF4-FFF2-40B4-BE49-F238E27FC236}">
                <a16:creationId xmlns:a16="http://schemas.microsoft.com/office/drawing/2014/main" id="{7041B498-688E-4F75-92FE-C4569DF57EF0}"/>
              </a:ext>
            </a:extLst>
          </p:cNvPr>
          <p:cNvGrpSpPr/>
          <p:nvPr/>
        </p:nvGrpSpPr>
        <p:grpSpPr>
          <a:xfrm>
            <a:off x="2535410" y="4988265"/>
            <a:ext cx="731520" cy="731520"/>
            <a:chOff x="3995503" y="2172217"/>
            <a:chExt cx="1437913" cy="1419712"/>
          </a:xfrm>
        </p:grpSpPr>
        <p:sp>
          <p:nvSpPr>
            <p:cNvPr id="76" name="Rectangle 75">
              <a:extLst>
                <a:ext uri="{FF2B5EF4-FFF2-40B4-BE49-F238E27FC236}">
                  <a16:creationId xmlns:a16="http://schemas.microsoft.com/office/drawing/2014/main" id="{E654505B-B729-442E-BD6A-BD82D88D8C3F}"/>
                </a:ext>
              </a:extLst>
            </p:cNvPr>
            <p:cNvSpPr/>
            <p:nvPr/>
          </p:nvSpPr>
          <p:spPr bwMode="auto">
            <a:xfrm>
              <a:off x="3995503" y="2172217"/>
              <a:ext cx="1278145" cy="1419712"/>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77" name="Graphic 76">
              <a:extLst>
                <a:ext uri="{FF2B5EF4-FFF2-40B4-BE49-F238E27FC236}">
                  <a16:creationId xmlns:a16="http://schemas.microsoft.com/office/drawing/2014/main" id="{EFB78D46-D18D-47FA-A982-A79C10CB08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95503" y="2172217"/>
              <a:ext cx="1437913" cy="1419712"/>
            </a:xfrm>
            <a:prstGeom prst="rect">
              <a:avLst/>
            </a:prstGeom>
          </p:spPr>
        </p:pic>
      </p:grpSp>
      <p:grpSp>
        <p:nvGrpSpPr>
          <p:cNvPr id="78" name="Group 77">
            <a:extLst>
              <a:ext uri="{FF2B5EF4-FFF2-40B4-BE49-F238E27FC236}">
                <a16:creationId xmlns:a16="http://schemas.microsoft.com/office/drawing/2014/main" id="{ED47056A-EC0F-4DB2-80A8-EE877961D379}"/>
              </a:ext>
            </a:extLst>
          </p:cNvPr>
          <p:cNvGrpSpPr/>
          <p:nvPr/>
        </p:nvGrpSpPr>
        <p:grpSpPr>
          <a:xfrm>
            <a:off x="2527409" y="3937305"/>
            <a:ext cx="731520" cy="731520"/>
            <a:chOff x="3053688" y="3658760"/>
            <a:chExt cx="1437913" cy="1419712"/>
          </a:xfrm>
        </p:grpSpPr>
        <p:sp>
          <p:nvSpPr>
            <p:cNvPr id="79" name="Rectangle 78">
              <a:extLst>
                <a:ext uri="{FF2B5EF4-FFF2-40B4-BE49-F238E27FC236}">
                  <a16:creationId xmlns:a16="http://schemas.microsoft.com/office/drawing/2014/main" id="{18B70A48-489A-48E5-BD63-AA314F7F32FB}"/>
                </a:ext>
              </a:extLst>
            </p:cNvPr>
            <p:cNvSpPr/>
            <p:nvPr/>
          </p:nvSpPr>
          <p:spPr bwMode="auto">
            <a:xfrm>
              <a:off x="3053688" y="3658760"/>
              <a:ext cx="1419712" cy="1419712"/>
            </a:xfrm>
            <a:prstGeom prst="rect">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80" name="Graphic 79">
              <a:extLst>
                <a:ext uri="{FF2B5EF4-FFF2-40B4-BE49-F238E27FC236}">
                  <a16:creationId xmlns:a16="http://schemas.microsoft.com/office/drawing/2014/main" id="{B086368C-76BD-429C-B276-F035A7E1F0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3688" y="3658760"/>
              <a:ext cx="1437913" cy="1419712"/>
            </a:xfrm>
            <a:prstGeom prst="rect">
              <a:avLst/>
            </a:prstGeom>
          </p:spPr>
        </p:pic>
      </p:grpSp>
      <p:pic>
        <p:nvPicPr>
          <p:cNvPr id="81" name="Graphic 80">
            <a:extLst>
              <a:ext uri="{FF2B5EF4-FFF2-40B4-BE49-F238E27FC236}">
                <a16:creationId xmlns:a16="http://schemas.microsoft.com/office/drawing/2014/main" id="{8000FE59-B961-4DDD-8E5D-DFEB39BC542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69907" y="4758385"/>
            <a:ext cx="731520" cy="731520"/>
          </a:xfrm>
          <a:prstGeom prst="ellipse">
            <a:avLst/>
          </a:prstGeom>
        </p:spPr>
      </p:pic>
      <p:cxnSp>
        <p:nvCxnSpPr>
          <p:cNvPr id="82" name="Straight Connector 81">
            <a:extLst>
              <a:ext uri="{FF2B5EF4-FFF2-40B4-BE49-F238E27FC236}">
                <a16:creationId xmlns:a16="http://schemas.microsoft.com/office/drawing/2014/main" id="{0197B410-E8DF-45B9-87DE-951E72498E32}"/>
              </a:ext>
            </a:extLst>
          </p:cNvPr>
          <p:cNvCxnSpPr>
            <a:cxnSpLocks/>
          </p:cNvCxnSpPr>
          <p:nvPr/>
        </p:nvCxnSpPr>
        <p:spPr>
          <a:xfrm>
            <a:off x="6444986" y="2819400"/>
            <a:ext cx="2342388" cy="1336040"/>
          </a:xfrm>
          <a:prstGeom prst="line">
            <a:avLst/>
          </a:prstGeom>
          <a:ln w="38100">
            <a:solidFill>
              <a:schemeClr val="tx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9979CFB-F4DD-4C23-AFF9-77CE80676987}"/>
              </a:ext>
            </a:extLst>
          </p:cNvPr>
          <p:cNvCxnSpPr>
            <a:cxnSpLocks/>
          </p:cNvCxnSpPr>
          <p:nvPr/>
        </p:nvCxnSpPr>
        <p:spPr>
          <a:xfrm flipH="1">
            <a:off x="8787374" y="2819400"/>
            <a:ext cx="2342388" cy="1336040"/>
          </a:xfrm>
          <a:prstGeom prst="line">
            <a:avLst/>
          </a:prstGeom>
          <a:ln w="38100">
            <a:solidFill>
              <a:schemeClr val="tx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A8DB806-2D86-49A8-8F72-8B3C3962648C}"/>
              </a:ext>
            </a:extLst>
          </p:cNvPr>
          <p:cNvCxnSpPr>
            <a:cxnSpLocks/>
          </p:cNvCxnSpPr>
          <p:nvPr/>
        </p:nvCxnSpPr>
        <p:spPr>
          <a:xfrm>
            <a:off x="8787374" y="4155440"/>
            <a:ext cx="0" cy="2702560"/>
          </a:xfrm>
          <a:prstGeom prst="line">
            <a:avLst/>
          </a:prstGeom>
          <a:ln w="38100">
            <a:solidFill>
              <a:schemeClr val="tx1"/>
            </a:solidFill>
            <a:prstDash val="sys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219882B6-4FF3-4D8C-B970-259C5D960304}"/>
              </a:ext>
            </a:extLst>
          </p:cNvPr>
          <p:cNvSpPr/>
          <p:nvPr/>
        </p:nvSpPr>
        <p:spPr>
          <a:xfrm>
            <a:off x="8081310" y="3734267"/>
            <a:ext cx="1351187" cy="840230"/>
          </a:xfrm>
          <a:prstGeom prst="rect">
            <a:avLst/>
          </a:prstGeom>
        </p:spPr>
        <p:txBody>
          <a:bodyPr wrap="square">
            <a:spAutoFit/>
          </a:bodyPr>
          <a:lstStyle/>
          <a:p>
            <a:pPr marL="0" marR="0" lvl="0" indent="0" algn="ctr" defTabSz="914460" rtl="0" eaLnBrk="1" fontAlgn="auto" latinLnBrk="0" hangingPunct="1">
              <a:lnSpc>
                <a:spcPct val="90000"/>
              </a:lnSpc>
              <a:spcBef>
                <a:spcPct val="20000"/>
              </a:spcBef>
              <a:spcAft>
                <a:spcPts val="1200"/>
              </a:spcAft>
              <a:buClrTx/>
              <a:buSzPct val="90000"/>
              <a:buFontTx/>
              <a:buNone/>
              <a:tabLst/>
              <a:defRPr/>
            </a:pPr>
            <a:r>
              <a:rPr kumimoji="0" lang="en-US" sz="1800" b="0" i="0" u="none" strike="noStrike" kern="1200" cap="none" spc="0" normalizeH="0" baseline="0" noProof="0" dirty="0">
                <a:ln>
                  <a:noFill/>
                </a:ln>
                <a:gradFill>
                  <a:gsLst>
                    <a:gs pos="14935">
                      <a:srgbClr val="D83B01"/>
                    </a:gs>
                    <a:gs pos="51000">
                      <a:srgbClr val="D83B01"/>
                    </a:gs>
                  </a:gsLst>
                  <a:lin ang="5400000" scaled="0"/>
                </a:gradFill>
                <a:effectLst/>
                <a:uLnTx/>
                <a:uFillTx/>
                <a:latin typeface="Segoe UI Semibold"/>
                <a:ea typeface="MS PGothic" panose="020B0600070205080204" pitchFamily="34" charset="-128"/>
                <a:cs typeface="+mn-cs"/>
              </a:rPr>
              <a:t>Windows Admin Center</a:t>
            </a:r>
          </a:p>
        </p:txBody>
      </p:sp>
      <p:sp>
        <p:nvSpPr>
          <p:cNvPr id="86" name="Rectangle 85">
            <a:extLst>
              <a:ext uri="{FF2B5EF4-FFF2-40B4-BE49-F238E27FC236}">
                <a16:creationId xmlns:a16="http://schemas.microsoft.com/office/drawing/2014/main" id="{856E4CC4-257F-410A-BEE0-43CB954E93DD}"/>
              </a:ext>
            </a:extLst>
          </p:cNvPr>
          <p:cNvSpPr/>
          <p:nvPr/>
        </p:nvSpPr>
        <p:spPr bwMode="auto">
          <a:xfrm>
            <a:off x="9945723" y="5868946"/>
            <a:ext cx="1828836" cy="5910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0" bIns="146284" numCol="1" spcCol="0" rtlCol="0" fromWordArt="0" anchor="t" anchorCtr="0" forceAA="0" compatLnSpc="1">
            <a:prstTxWarp prst="textNoShape">
              <a:avLst/>
            </a:prstTxWarp>
            <a:noAutofit/>
          </a:bodyPr>
          <a:lstStyle/>
          <a:p>
            <a:pPr marL="0" marR="0" lvl="1" indent="0" algn="ctr" defTabSz="914460" rtl="0" eaLnBrk="1" fontAlgn="base" latinLnBrk="0" hangingPunct="1">
              <a:lnSpc>
                <a:spcPct val="90000"/>
              </a:lnSpc>
              <a:spcBef>
                <a:spcPct val="20000"/>
              </a:spcBef>
              <a:spcAft>
                <a:spcPts val="1200"/>
              </a:spcAft>
              <a:buClr>
                <a:srgbClr val="FFFFFF"/>
              </a:buClr>
              <a:buSzPct val="90000"/>
              <a:buFontTx/>
              <a:buNone/>
              <a:tabLst/>
              <a:defRPr/>
            </a:pPr>
            <a:r>
              <a:rPr kumimoji="0" lang="en-US" sz="1600" b="0" i="0" u="none" strike="noStrike" kern="1200" cap="none" spc="0" normalizeH="0" baseline="0" noProof="0" dirty="0">
                <a:ln>
                  <a:noFill/>
                </a:ln>
                <a:gradFill>
                  <a:gsLst>
                    <a:gs pos="14938">
                      <a:srgbClr val="1A1A1A"/>
                    </a:gs>
                    <a:gs pos="6494">
                      <a:srgbClr val="1A1A1A"/>
                    </a:gs>
                    <a:gs pos="34000">
                      <a:srgbClr val="1A1A1A"/>
                    </a:gs>
                  </a:gsLst>
                  <a:lin ang="5400000" scaled="0"/>
                </a:gradFill>
                <a:effectLst/>
                <a:uLnTx/>
                <a:uFillTx/>
                <a:latin typeface="Segoe UI"/>
                <a:ea typeface="MS PGothic" panose="020B0600070205080204" pitchFamily="34" charset="-128"/>
                <a:cs typeface="+mn-cs"/>
              </a:rPr>
              <a:t>Small deployments</a:t>
            </a:r>
          </a:p>
        </p:txBody>
      </p:sp>
      <p:sp>
        <p:nvSpPr>
          <p:cNvPr id="87" name="Rectangle 86">
            <a:extLst>
              <a:ext uri="{FF2B5EF4-FFF2-40B4-BE49-F238E27FC236}">
                <a16:creationId xmlns:a16="http://schemas.microsoft.com/office/drawing/2014/main" id="{2983118E-6DBB-4130-B6F9-2E4E64983481}"/>
              </a:ext>
            </a:extLst>
          </p:cNvPr>
          <p:cNvSpPr/>
          <p:nvPr/>
        </p:nvSpPr>
        <p:spPr bwMode="auto">
          <a:xfrm>
            <a:off x="7718552" y="2076174"/>
            <a:ext cx="2137642" cy="5910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284" rIns="0" bIns="146284" numCol="1" spcCol="0" rtlCol="0" fromWordArt="0" anchor="t" anchorCtr="0" forceAA="0" compatLnSpc="1">
            <a:prstTxWarp prst="textNoShape">
              <a:avLst/>
            </a:prstTxWarp>
            <a:noAutofit/>
          </a:bodyPr>
          <a:lstStyle/>
          <a:p>
            <a:pPr marL="0" marR="0" lvl="0" indent="0" algn="ctr" defTabSz="914460" rtl="0" eaLnBrk="1" fontAlgn="base" latinLnBrk="0" hangingPunct="1">
              <a:lnSpc>
                <a:spcPct val="90000"/>
              </a:lnSpc>
              <a:spcBef>
                <a:spcPct val="20000"/>
              </a:spcBef>
              <a:spcAft>
                <a:spcPts val="1200"/>
              </a:spcAft>
              <a:buClr>
                <a:srgbClr val="FFFFFF"/>
              </a:buClr>
              <a:buSzPct val="90000"/>
              <a:buFontTx/>
              <a:buNone/>
              <a:tabLst/>
              <a:defRPr/>
            </a:pPr>
            <a:r>
              <a:rPr kumimoji="0" lang="en-US" sz="1600" b="0" i="0" u="none" strike="noStrike" kern="1200" cap="none" spc="0" normalizeH="0" baseline="0" noProof="0" dirty="0">
                <a:ln>
                  <a:noFill/>
                </a:ln>
                <a:gradFill>
                  <a:gsLst>
                    <a:gs pos="14938">
                      <a:srgbClr val="1A1A1A"/>
                    </a:gs>
                    <a:gs pos="6494">
                      <a:srgbClr val="1A1A1A"/>
                    </a:gs>
                    <a:gs pos="34000">
                      <a:srgbClr val="1A1A1A"/>
                    </a:gs>
                  </a:gsLst>
                  <a:lin ang="5400000" scaled="0"/>
                </a:gradFill>
                <a:effectLst/>
                <a:uLnTx/>
                <a:uFillTx/>
                <a:latin typeface="Segoe UI"/>
                <a:ea typeface="MS PGothic" panose="020B0600070205080204" pitchFamily="34" charset="-128"/>
                <a:cs typeface="+mn-cs"/>
              </a:rPr>
              <a:t>Cloud/hybrid </a:t>
            </a:r>
            <a:br>
              <a:rPr kumimoji="0" lang="en-US" sz="1600" b="0" i="0" u="none" strike="noStrike" kern="1200" cap="none" spc="0" normalizeH="0" baseline="0" noProof="0" dirty="0">
                <a:ln>
                  <a:noFill/>
                </a:ln>
                <a:gradFill>
                  <a:gsLst>
                    <a:gs pos="14938">
                      <a:srgbClr val="1A1A1A"/>
                    </a:gs>
                    <a:gs pos="6494">
                      <a:srgbClr val="1A1A1A"/>
                    </a:gs>
                    <a:gs pos="34000">
                      <a:srgbClr val="1A1A1A"/>
                    </a:gs>
                  </a:gsLst>
                  <a:lin ang="5400000" scaled="0"/>
                </a:gradFill>
                <a:effectLst/>
                <a:uLnTx/>
                <a:uFillTx/>
                <a:latin typeface="Segoe UI"/>
                <a:ea typeface="MS PGothic" panose="020B0600070205080204" pitchFamily="34" charset="-128"/>
                <a:cs typeface="+mn-cs"/>
              </a:rPr>
            </a:br>
            <a:r>
              <a:rPr kumimoji="0" lang="en-US" sz="1600" b="0" i="0" u="none" strike="noStrike" kern="1200" cap="none" spc="0" normalizeH="0" baseline="0" noProof="0" dirty="0">
                <a:ln>
                  <a:noFill/>
                </a:ln>
                <a:gradFill>
                  <a:gsLst>
                    <a:gs pos="14938">
                      <a:srgbClr val="1A1A1A"/>
                    </a:gs>
                    <a:gs pos="6494">
                      <a:srgbClr val="1A1A1A"/>
                    </a:gs>
                    <a:gs pos="34000">
                      <a:srgbClr val="1A1A1A"/>
                    </a:gs>
                  </a:gsLst>
                  <a:lin ang="5400000" scaled="0"/>
                </a:gradFill>
                <a:effectLst/>
                <a:uLnTx/>
                <a:uFillTx/>
                <a:latin typeface="Segoe UI"/>
                <a:ea typeface="MS PGothic" panose="020B0600070205080204" pitchFamily="34" charset="-128"/>
                <a:cs typeface="+mn-cs"/>
              </a:rPr>
              <a:t>deployments</a:t>
            </a:r>
          </a:p>
        </p:txBody>
      </p:sp>
      <p:pic>
        <p:nvPicPr>
          <p:cNvPr id="88" name="Graphic 87">
            <a:extLst>
              <a:ext uri="{FF2B5EF4-FFF2-40B4-BE49-F238E27FC236}">
                <a16:creationId xmlns:a16="http://schemas.microsoft.com/office/drawing/2014/main" id="{9B6C6704-D206-41D5-A9C3-22BE1E8A9E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53035" y="4889381"/>
            <a:ext cx="1347624" cy="937020"/>
          </a:xfrm>
          <a:prstGeom prst="rect">
            <a:avLst/>
          </a:prstGeom>
        </p:spPr>
      </p:pic>
      <p:grpSp>
        <p:nvGrpSpPr>
          <p:cNvPr id="89" name="Group 88">
            <a:extLst>
              <a:ext uri="{FF2B5EF4-FFF2-40B4-BE49-F238E27FC236}">
                <a16:creationId xmlns:a16="http://schemas.microsoft.com/office/drawing/2014/main" id="{30F4E141-9795-4FE9-9642-D90EB6924789}"/>
              </a:ext>
            </a:extLst>
          </p:cNvPr>
          <p:cNvGrpSpPr/>
          <p:nvPr/>
        </p:nvGrpSpPr>
        <p:grpSpPr>
          <a:xfrm>
            <a:off x="7799365" y="1147854"/>
            <a:ext cx="1873154" cy="849759"/>
            <a:chOff x="5236306" y="5352125"/>
            <a:chExt cx="2311440" cy="1048588"/>
          </a:xfrm>
          <a:solidFill>
            <a:schemeClr val="bg2">
              <a:lumMod val="90000"/>
            </a:schemeClr>
          </a:solidFill>
        </p:grpSpPr>
        <p:sp>
          <p:nvSpPr>
            <p:cNvPr id="90" name="Freeform 21">
              <a:extLst>
                <a:ext uri="{FF2B5EF4-FFF2-40B4-BE49-F238E27FC236}">
                  <a16:creationId xmlns:a16="http://schemas.microsoft.com/office/drawing/2014/main" id="{5BAA4C8A-89B7-4BC8-B3B1-1A95C9F9FD10}"/>
                </a:ext>
              </a:extLst>
            </p:cNvPr>
            <p:cNvSpPr>
              <a:spLocks/>
            </p:cNvSpPr>
            <p:nvPr/>
          </p:nvSpPr>
          <p:spPr bwMode="auto">
            <a:xfrm>
              <a:off x="5236306" y="5352125"/>
              <a:ext cx="1719388" cy="1048588"/>
            </a:xfrm>
            <a:custGeom>
              <a:avLst/>
              <a:gdLst>
                <a:gd name="T0" fmla="*/ 181 w 776"/>
                <a:gd name="T1" fmla="*/ 207 h 518"/>
                <a:gd name="T2" fmla="*/ 388 w 776"/>
                <a:gd name="T3" fmla="*/ 0 h 518"/>
                <a:gd name="T4" fmla="*/ 580 w 776"/>
                <a:gd name="T5" fmla="*/ 130 h 518"/>
                <a:gd name="T6" fmla="*/ 582 w 776"/>
                <a:gd name="T7" fmla="*/ 130 h 518"/>
                <a:gd name="T8" fmla="*/ 776 w 776"/>
                <a:gd name="T9" fmla="*/ 324 h 518"/>
                <a:gd name="T10" fmla="*/ 582 w 776"/>
                <a:gd name="T11" fmla="*/ 518 h 518"/>
                <a:gd name="T12" fmla="*/ 155 w 776"/>
                <a:gd name="T13" fmla="*/ 518 h 518"/>
                <a:gd name="T14" fmla="*/ 0 w 776"/>
                <a:gd name="T15" fmla="*/ 362 h 518"/>
                <a:gd name="T16" fmla="*/ 155 w 776"/>
                <a:gd name="T17" fmla="*/ 207 h 518"/>
                <a:gd name="T18" fmla="*/ 181 w 776"/>
                <a:gd name="T19" fmla="*/ 209 h 518"/>
                <a:gd name="T20" fmla="*/ 181 w 776"/>
                <a:gd name="T21" fmla="*/ 20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6" h="518">
                  <a:moveTo>
                    <a:pt x="181" y="207"/>
                  </a:moveTo>
                  <a:cubicBezTo>
                    <a:pt x="181" y="93"/>
                    <a:pt x="274" y="0"/>
                    <a:pt x="388" y="0"/>
                  </a:cubicBezTo>
                  <a:cubicBezTo>
                    <a:pt x="475" y="0"/>
                    <a:pt x="549" y="54"/>
                    <a:pt x="580" y="130"/>
                  </a:cubicBezTo>
                  <a:cubicBezTo>
                    <a:pt x="582" y="130"/>
                    <a:pt x="582" y="130"/>
                    <a:pt x="582" y="130"/>
                  </a:cubicBezTo>
                  <a:cubicBezTo>
                    <a:pt x="689" y="130"/>
                    <a:pt x="776" y="217"/>
                    <a:pt x="776" y="324"/>
                  </a:cubicBezTo>
                  <a:cubicBezTo>
                    <a:pt x="776" y="431"/>
                    <a:pt x="689" y="518"/>
                    <a:pt x="582" y="518"/>
                  </a:cubicBezTo>
                  <a:cubicBezTo>
                    <a:pt x="155" y="518"/>
                    <a:pt x="155" y="518"/>
                    <a:pt x="155" y="518"/>
                  </a:cubicBezTo>
                  <a:cubicBezTo>
                    <a:pt x="69" y="518"/>
                    <a:pt x="0" y="448"/>
                    <a:pt x="0" y="362"/>
                  </a:cubicBezTo>
                  <a:cubicBezTo>
                    <a:pt x="0" y="277"/>
                    <a:pt x="69" y="207"/>
                    <a:pt x="155" y="207"/>
                  </a:cubicBezTo>
                  <a:cubicBezTo>
                    <a:pt x="164" y="207"/>
                    <a:pt x="173" y="208"/>
                    <a:pt x="181" y="209"/>
                  </a:cubicBezTo>
                  <a:lnTo>
                    <a:pt x="181" y="207"/>
                  </a:lnTo>
                  <a:close/>
                </a:path>
              </a:pathLst>
            </a:custGeom>
            <a:grpFill/>
            <a:ln w="10795" cap="flat" cmpd="sng" algn="ctr">
              <a:noFill/>
              <a:prstDash val="solid"/>
            </a:ln>
            <a:effectLst>
              <a:outerShdw blurRad="190500" dist="38100" dir="2700000" algn="tl" rotWithShape="0">
                <a:prstClr val="black">
                  <a:alpha val="15000"/>
                </a:prstClr>
              </a:outerShdw>
            </a:effectLst>
          </p:spPr>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2917">
                      <a:srgbClr val="0078D4"/>
                    </a:gs>
                    <a:gs pos="30000">
                      <a:srgbClr val="0078D4"/>
                    </a:gs>
                  </a:gsLst>
                </a:gradFill>
                <a:effectLst/>
                <a:uLnTx/>
                <a:uFillTx/>
                <a:latin typeface="Segoe UI Semilight"/>
                <a:ea typeface="+mn-ea"/>
                <a:cs typeface="+mn-cs"/>
              </a:endParaRPr>
            </a:p>
          </p:txBody>
        </p:sp>
        <p:sp>
          <p:nvSpPr>
            <p:cNvPr id="91" name="Freeform 21">
              <a:extLst>
                <a:ext uri="{FF2B5EF4-FFF2-40B4-BE49-F238E27FC236}">
                  <a16:creationId xmlns:a16="http://schemas.microsoft.com/office/drawing/2014/main" id="{10E3234E-CD12-41FB-ABBB-F4C3369ACA96}"/>
                </a:ext>
              </a:extLst>
            </p:cNvPr>
            <p:cNvSpPr>
              <a:spLocks/>
            </p:cNvSpPr>
            <p:nvPr/>
          </p:nvSpPr>
          <p:spPr bwMode="auto">
            <a:xfrm>
              <a:off x="6462326" y="5393111"/>
              <a:ext cx="1085420" cy="661956"/>
            </a:xfrm>
            <a:custGeom>
              <a:avLst/>
              <a:gdLst>
                <a:gd name="T0" fmla="*/ 181 w 776"/>
                <a:gd name="T1" fmla="*/ 207 h 518"/>
                <a:gd name="T2" fmla="*/ 388 w 776"/>
                <a:gd name="T3" fmla="*/ 0 h 518"/>
                <a:gd name="T4" fmla="*/ 580 w 776"/>
                <a:gd name="T5" fmla="*/ 130 h 518"/>
                <a:gd name="T6" fmla="*/ 582 w 776"/>
                <a:gd name="T7" fmla="*/ 130 h 518"/>
                <a:gd name="T8" fmla="*/ 776 w 776"/>
                <a:gd name="T9" fmla="*/ 324 h 518"/>
                <a:gd name="T10" fmla="*/ 582 w 776"/>
                <a:gd name="T11" fmla="*/ 518 h 518"/>
                <a:gd name="T12" fmla="*/ 155 w 776"/>
                <a:gd name="T13" fmla="*/ 518 h 518"/>
                <a:gd name="T14" fmla="*/ 0 w 776"/>
                <a:gd name="T15" fmla="*/ 362 h 518"/>
                <a:gd name="T16" fmla="*/ 155 w 776"/>
                <a:gd name="T17" fmla="*/ 207 h 518"/>
                <a:gd name="T18" fmla="*/ 181 w 776"/>
                <a:gd name="T19" fmla="*/ 209 h 518"/>
                <a:gd name="T20" fmla="*/ 181 w 776"/>
                <a:gd name="T21" fmla="*/ 20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6" h="518">
                  <a:moveTo>
                    <a:pt x="181" y="207"/>
                  </a:moveTo>
                  <a:cubicBezTo>
                    <a:pt x="181" y="93"/>
                    <a:pt x="274" y="0"/>
                    <a:pt x="388" y="0"/>
                  </a:cubicBezTo>
                  <a:cubicBezTo>
                    <a:pt x="475" y="0"/>
                    <a:pt x="549" y="54"/>
                    <a:pt x="580" y="130"/>
                  </a:cubicBezTo>
                  <a:cubicBezTo>
                    <a:pt x="582" y="130"/>
                    <a:pt x="582" y="130"/>
                    <a:pt x="582" y="130"/>
                  </a:cubicBezTo>
                  <a:cubicBezTo>
                    <a:pt x="689" y="130"/>
                    <a:pt x="776" y="217"/>
                    <a:pt x="776" y="324"/>
                  </a:cubicBezTo>
                  <a:cubicBezTo>
                    <a:pt x="776" y="431"/>
                    <a:pt x="689" y="518"/>
                    <a:pt x="582" y="518"/>
                  </a:cubicBezTo>
                  <a:cubicBezTo>
                    <a:pt x="155" y="518"/>
                    <a:pt x="155" y="518"/>
                    <a:pt x="155" y="518"/>
                  </a:cubicBezTo>
                  <a:cubicBezTo>
                    <a:pt x="69" y="518"/>
                    <a:pt x="0" y="448"/>
                    <a:pt x="0" y="362"/>
                  </a:cubicBezTo>
                  <a:cubicBezTo>
                    <a:pt x="0" y="277"/>
                    <a:pt x="69" y="207"/>
                    <a:pt x="155" y="207"/>
                  </a:cubicBezTo>
                  <a:cubicBezTo>
                    <a:pt x="164" y="207"/>
                    <a:pt x="173" y="208"/>
                    <a:pt x="181" y="209"/>
                  </a:cubicBezTo>
                  <a:lnTo>
                    <a:pt x="181" y="207"/>
                  </a:lnTo>
                  <a:close/>
                </a:path>
              </a:pathLst>
            </a:custGeom>
            <a:grpFill/>
            <a:ln w="10795" cap="flat" cmpd="sng" algn="ctr">
              <a:noFill/>
              <a:prstDash val="solid"/>
            </a:ln>
            <a:effectLst>
              <a:outerShdw blurRad="190500" dist="38100" dir="2700000" algn="tl" rotWithShape="0">
                <a:prstClr val="black">
                  <a:alpha val="15000"/>
                </a:prstClr>
              </a:outerShdw>
            </a:effectLst>
          </p:spPr>
          <p:txBody>
            <a:bodyPr rot="0" spcFirstLastPara="0" vertOverflow="overflow" horzOverflow="overflow" vert="horz" wrap="square" lIns="0" tIns="46637" rIns="0" bIns="46637"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2917">
                      <a:srgbClr val="0078D4"/>
                    </a:gs>
                    <a:gs pos="30000">
                      <a:srgbClr val="0078D4"/>
                    </a:gs>
                  </a:gsLst>
                </a:gradFill>
                <a:effectLst/>
                <a:uLnTx/>
                <a:uFillTx/>
                <a:latin typeface="Segoe UI Semilight"/>
                <a:ea typeface="+mn-ea"/>
                <a:cs typeface="+mn-cs"/>
              </a:endParaRPr>
            </a:p>
          </p:txBody>
        </p:sp>
      </p:grpSp>
      <p:grpSp>
        <p:nvGrpSpPr>
          <p:cNvPr id="92" name="Group 91">
            <a:extLst>
              <a:ext uri="{FF2B5EF4-FFF2-40B4-BE49-F238E27FC236}">
                <a16:creationId xmlns:a16="http://schemas.microsoft.com/office/drawing/2014/main" id="{5984875C-3AA7-4C3A-805A-FFFCBEE5A655}"/>
              </a:ext>
            </a:extLst>
          </p:cNvPr>
          <p:cNvGrpSpPr/>
          <p:nvPr/>
        </p:nvGrpSpPr>
        <p:grpSpPr>
          <a:xfrm>
            <a:off x="6294270" y="3751727"/>
            <a:ext cx="731520" cy="731520"/>
            <a:chOff x="3995503" y="2172217"/>
            <a:chExt cx="1437913" cy="1419712"/>
          </a:xfrm>
        </p:grpSpPr>
        <p:sp>
          <p:nvSpPr>
            <p:cNvPr id="93" name="Rectangle 61">
              <a:extLst>
                <a:ext uri="{FF2B5EF4-FFF2-40B4-BE49-F238E27FC236}">
                  <a16:creationId xmlns:a16="http://schemas.microsoft.com/office/drawing/2014/main" id="{7C6479B1-8052-44F3-B088-E074EC169CD3}"/>
                </a:ext>
              </a:extLst>
            </p:cNvPr>
            <p:cNvSpPr/>
            <p:nvPr/>
          </p:nvSpPr>
          <p:spPr bwMode="auto">
            <a:xfrm>
              <a:off x="3995503" y="2172217"/>
              <a:ext cx="1419713" cy="1419712"/>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94" name="Graphic 93">
              <a:extLst>
                <a:ext uri="{FF2B5EF4-FFF2-40B4-BE49-F238E27FC236}">
                  <a16:creationId xmlns:a16="http://schemas.microsoft.com/office/drawing/2014/main" id="{BF2CEDD7-77F7-4415-AE33-58AF79F5645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5503" y="2172217"/>
              <a:ext cx="1437913" cy="1419712"/>
            </a:xfrm>
            <a:prstGeom prst="ellipse">
              <a:avLst/>
            </a:prstGeom>
          </p:spPr>
        </p:pic>
      </p:grpSp>
      <p:grpSp>
        <p:nvGrpSpPr>
          <p:cNvPr id="95" name="Group 94">
            <a:extLst>
              <a:ext uri="{FF2B5EF4-FFF2-40B4-BE49-F238E27FC236}">
                <a16:creationId xmlns:a16="http://schemas.microsoft.com/office/drawing/2014/main" id="{E5A0FE3C-A58B-4C44-96C8-1DEAE11A03D1}"/>
              </a:ext>
            </a:extLst>
          </p:cNvPr>
          <p:cNvGrpSpPr/>
          <p:nvPr/>
        </p:nvGrpSpPr>
        <p:grpSpPr>
          <a:xfrm>
            <a:off x="7089023" y="2214618"/>
            <a:ext cx="731520" cy="731520"/>
            <a:chOff x="3995503" y="2172217"/>
            <a:chExt cx="1419713" cy="1419712"/>
          </a:xfrm>
        </p:grpSpPr>
        <p:sp>
          <p:nvSpPr>
            <p:cNvPr id="96" name="Rectangle 74">
              <a:extLst>
                <a:ext uri="{FF2B5EF4-FFF2-40B4-BE49-F238E27FC236}">
                  <a16:creationId xmlns:a16="http://schemas.microsoft.com/office/drawing/2014/main" id="{ADD7A0AF-9C51-42DE-A869-C60FD2BE9328}"/>
                </a:ext>
              </a:extLst>
            </p:cNvPr>
            <p:cNvSpPr/>
            <p:nvPr/>
          </p:nvSpPr>
          <p:spPr bwMode="auto">
            <a:xfrm>
              <a:off x="3995503" y="2172217"/>
              <a:ext cx="1419713" cy="1419712"/>
            </a:xfrm>
            <a:prstGeom prst="ellipse">
              <a:avLst/>
            </a:prstGeom>
            <a:solidFill>
              <a:srgbClr val="D2D2D2"/>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97" name="Picture 96">
              <a:extLst>
                <a:ext uri="{FF2B5EF4-FFF2-40B4-BE49-F238E27FC236}">
                  <a16:creationId xmlns:a16="http://schemas.microsoft.com/office/drawing/2014/main" id="{C88DB43F-683E-45DE-8C00-4AEE84D8D999}"/>
                </a:ext>
              </a:extLst>
            </p:cNvPr>
            <p:cNvPicPr>
              <a:picLocks noChangeAspect="1"/>
            </p:cNvPicPr>
            <p:nvPr/>
          </p:nvPicPr>
          <p:blipFill rotWithShape="1">
            <a:blip r:embed="rId3"/>
            <a:srcRect l="19651" t="685" r="22425" b="-1"/>
            <a:stretch/>
          </p:blipFill>
          <p:spPr>
            <a:xfrm>
              <a:off x="3995503" y="2316480"/>
              <a:ext cx="1419712" cy="1158240"/>
            </a:xfrm>
            <a:prstGeom prst="ellipse">
              <a:avLst/>
            </a:prstGeom>
          </p:spPr>
        </p:pic>
      </p:grpSp>
      <p:grpSp>
        <p:nvGrpSpPr>
          <p:cNvPr id="98" name="Group 97">
            <a:extLst>
              <a:ext uri="{FF2B5EF4-FFF2-40B4-BE49-F238E27FC236}">
                <a16:creationId xmlns:a16="http://schemas.microsoft.com/office/drawing/2014/main" id="{343EB9D9-4F50-43CD-A80D-5B348009D202}"/>
              </a:ext>
            </a:extLst>
          </p:cNvPr>
          <p:cNvGrpSpPr/>
          <p:nvPr/>
        </p:nvGrpSpPr>
        <p:grpSpPr>
          <a:xfrm>
            <a:off x="5789046" y="4424000"/>
            <a:ext cx="731520" cy="731520"/>
            <a:chOff x="3053688" y="3658760"/>
            <a:chExt cx="1437913" cy="1419712"/>
          </a:xfrm>
        </p:grpSpPr>
        <p:sp>
          <p:nvSpPr>
            <p:cNvPr id="99" name="Rectangle 88">
              <a:extLst>
                <a:ext uri="{FF2B5EF4-FFF2-40B4-BE49-F238E27FC236}">
                  <a16:creationId xmlns:a16="http://schemas.microsoft.com/office/drawing/2014/main" id="{85C57CE3-DDAE-4DBC-83D6-5B622655A9B9}"/>
                </a:ext>
              </a:extLst>
            </p:cNvPr>
            <p:cNvSpPr/>
            <p:nvPr/>
          </p:nvSpPr>
          <p:spPr bwMode="auto">
            <a:xfrm>
              <a:off x="3053688" y="3658760"/>
              <a:ext cx="1419712" cy="1419712"/>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marL="0" marR="0" lvl="0" indent="0" algn="ctr" defTabSz="932114"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100" name="Graphic 99">
              <a:extLst>
                <a:ext uri="{FF2B5EF4-FFF2-40B4-BE49-F238E27FC236}">
                  <a16:creationId xmlns:a16="http://schemas.microsoft.com/office/drawing/2014/main" id="{36D09EA8-3B91-47D8-8B98-497309337B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53688" y="3658760"/>
              <a:ext cx="1437913" cy="1419712"/>
            </a:xfrm>
            <a:prstGeom prst="ellipse">
              <a:avLst/>
            </a:prstGeom>
          </p:spPr>
        </p:pic>
      </p:grpSp>
      <p:pic>
        <p:nvPicPr>
          <p:cNvPr id="101" name="Graphic 100">
            <a:extLst>
              <a:ext uri="{FF2B5EF4-FFF2-40B4-BE49-F238E27FC236}">
                <a16:creationId xmlns:a16="http://schemas.microsoft.com/office/drawing/2014/main" id="{06F8A577-6A79-4458-A076-9AC6A4B3AD1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09780" y="1730622"/>
            <a:ext cx="731520" cy="731520"/>
          </a:xfrm>
          <a:prstGeom prst="ellipse">
            <a:avLst/>
          </a:prstGeom>
          <a:effectLst>
            <a:outerShdw blurRad="254000" dist="63500" dir="2700000" sx="101000" sy="101000" algn="t" rotWithShape="0">
              <a:prstClr val="black">
                <a:alpha val="35000"/>
              </a:prstClr>
            </a:outerShdw>
          </a:effectLst>
        </p:spPr>
      </p:pic>
      <p:pic>
        <p:nvPicPr>
          <p:cNvPr id="102" name="Graphic 101">
            <a:extLst>
              <a:ext uri="{FF2B5EF4-FFF2-40B4-BE49-F238E27FC236}">
                <a16:creationId xmlns:a16="http://schemas.microsoft.com/office/drawing/2014/main" id="{6332E12E-336A-43E2-874B-1F29E6C2BE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43277" y="3789680"/>
            <a:ext cx="731520" cy="731520"/>
          </a:xfrm>
          <a:prstGeom prst="ellipse">
            <a:avLst/>
          </a:prstGeom>
          <a:effectLst>
            <a:outerShdw blurRad="254000" dist="63500" dir="2700000" sx="101000" sy="101000" algn="t" rotWithShape="0">
              <a:prstClr val="black">
                <a:alpha val="35000"/>
              </a:prstClr>
            </a:outerShdw>
          </a:effectLst>
        </p:spPr>
      </p:pic>
      <p:sp>
        <p:nvSpPr>
          <p:cNvPr id="103" name="Oval 102">
            <a:extLst>
              <a:ext uri="{FF2B5EF4-FFF2-40B4-BE49-F238E27FC236}">
                <a16:creationId xmlns:a16="http://schemas.microsoft.com/office/drawing/2014/main" id="{2967F7A9-CC94-444E-AF28-43FDBAC9C6A0}"/>
              </a:ext>
            </a:extLst>
          </p:cNvPr>
          <p:cNvSpPr/>
          <p:nvPr/>
        </p:nvSpPr>
        <p:spPr>
          <a:xfrm>
            <a:off x="7841946" y="3209257"/>
            <a:ext cx="1892364" cy="1892366"/>
          </a:xfrm>
          <a:prstGeom prst="ellipse">
            <a:avLst/>
          </a:prstGeom>
          <a:solidFill>
            <a:schemeClr val="bg1"/>
          </a:solidFill>
          <a:ln w="10795" cap="flat" cmpd="sng" algn="ctr">
            <a:noFill/>
            <a:prstDash val="solid"/>
          </a:ln>
          <a:effectLst>
            <a:outerShdw blurRad="254000" dist="50800" dir="2700000" sx="101000" sy="101000" algn="tl" rotWithShape="0">
              <a:prstClr val="black">
                <a:alpha val="35000"/>
              </a:prstClr>
            </a:outerShdw>
          </a:effectLst>
        </p:spPr>
        <p:txBody>
          <a:bodyPr vert="horz" wrap="square" lIns="0" tIns="46623" rIns="0" bIns="46623" numCol="1" rtlCol="0" anchor="ctr" anchorCtr="0" compatLnSpc="1">
            <a:prstTxWarp prst="textNoShape">
              <a:avLst/>
            </a:prstTxWarp>
          </a:bodyPr>
          <a:lstStyle/>
          <a:p>
            <a:pPr lvl="0" algn="ctr" defTabSz="914460">
              <a:lnSpc>
                <a:spcPct val="90000"/>
              </a:lnSpc>
              <a:spcBef>
                <a:spcPct val="20000"/>
              </a:spcBef>
              <a:spcAft>
                <a:spcPts val="1200"/>
              </a:spcAft>
              <a:buSzPct val="90000"/>
              <a:defRPr/>
            </a:pPr>
            <a:r>
              <a:rPr lang="en-US" sz="2000">
                <a:gradFill>
                  <a:gsLst>
                    <a:gs pos="14935">
                      <a:srgbClr val="D83B01"/>
                    </a:gs>
                    <a:gs pos="51000">
                      <a:srgbClr val="D83B01"/>
                    </a:gs>
                  </a:gsLst>
                  <a:lin ang="5400000" scaled="0"/>
                </a:gradFill>
                <a:latin typeface="Segoe UI Semibold"/>
                <a:ea typeface="MS PGothic" panose="020B0600070205080204" pitchFamily="34" charset="-128"/>
              </a:rPr>
              <a:t>Windows Admin Center</a:t>
            </a:r>
            <a:endParaRPr lang="en-US" sz="2000" dirty="0">
              <a:gradFill>
                <a:gsLst>
                  <a:gs pos="14935">
                    <a:srgbClr val="D83B01"/>
                  </a:gs>
                  <a:gs pos="51000">
                    <a:srgbClr val="D83B01"/>
                  </a:gs>
                </a:gsLst>
                <a:lin ang="5400000" scaled="0"/>
              </a:gradFill>
              <a:latin typeface="Segoe UI Semibold"/>
              <a:ea typeface="MS PGothic" panose="020B0600070205080204" pitchFamily="34" charset="-128"/>
            </a:endParaRPr>
          </a:p>
        </p:txBody>
      </p:sp>
      <p:sp>
        <p:nvSpPr>
          <p:cNvPr id="3" name="Rectangle 2">
            <a:extLst>
              <a:ext uri="{FF2B5EF4-FFF2-40B4-BE49-F238E27FC236}">
                <a16:creationId xmlns:a16="http://schemas.microsoft.com/office/drawing/2014/main" id="{236F22E4-0D20-43AF-B800-33DCA2AF11EB}"/>
              </a:ext>
            </a:extLst>
          </p:cNvPr>
          <p:cNvSpPr/>
          <p:nvPr/>
        </p:nvSpPr>
        <p:spPr>
          <a:xfrm>
            <a:off x="5930429" y="6072587"/>
            <a:ext cx="1910010" cy="313932"/>
          </a:xfrm>
          <a:prstGeom prst="rect">
            <a:avLst/>
          </a:prstGeom>
        </p:spPr>
        <p:txBody>
          <a:bodyPr wrap="none">
            <a:spAutoFit/>
          </a:bodyPr>
          <a:lstStyle/>
          <a:p>
            <a:pPr marL="0" lvl="1" algn="ctr" defTabSz="914460" fontAlgn="base">
              <a:lnSpc>
                <a:spcPct val="90000"/>
              </a:lnSpc>
              <a:spcBef>
                <a:spcPct val="20000"/>
              </a:spcBef>
              <a:spcAft>
                <a:spcPts val="1200"/>
              </a:spcAft>
              <a:buClr>
                <a:srgbClr val="FFFFFF"/>
              </a:buClr>
              <a:buSzPct val="90000"/>
              <a:defRPr/>
            </a:pPr>
            <a:r>
              <a:rPr lang="en-US" sz="1600" dirty="0">
                <a:gradFill>
                  <a:gsLst>
                    <a:gs pos="14938">
                      <a:srgbClr val="1A1A1A"/>
                    </a:gs>
                    <a:gs pos="6494">
                      <a:srgbClr val="1A1A1A"/>
                    </a:gs>
                    <a:gs pos="34000">
                      <a:srgbClr val="1A1A1A"/>
                    </a:gs>
                  </a:gsLst>
                  <a:lin ang="5400000" scaled="0"/>
                </a:gradFill>
                <a:latin typeface="Segoe UI"/>
                <a:ea typeface="MS PGothic" panose="020B0600070205080204" pitchFamily="34" charset="-128"/>
              </a:rPr>
              <a:t>Large deployments</a:t>
            </a:r>
          </a:p>
        </p:txBody>
      </p:sp>
    </p:spTree>
    <p:extLst>
      <p:ext uri="{BB962C8B-B14F-4D97-AF65-F5344CB8AC3E}">
        <p14:creationId xmlns:p14="http://schemas.microsoft.com/office/powerpoint/2010/main" val="210251441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3" name="Picture 2">
            <a:extLst>
              <a:ext uri="{FF2B5EF4-FFF2-40B4-BE49-F238E27FC236}">
                <a16:creationId xmlns:a16="http://schemas.microsoft.com/office/drawing/2014/main" id="{848DFD71-39F5-4428-97EC-CE85B5C117EB}"/>
              </a:ext>
            </a:extLst>
          </p:cNvPr>
          <p:cNvPicPr>
            <a:picLocks noChangeAspect="1"/>
          </p:cNvPicPr>
          <p:nvPr/>
        </p:nvPicPr>
        <p:blipFill>
          <a:blip r:embed="rId4"/>
          <a:stretch>
            <a:fillRect/>
          </a:stretch>
        </p:blipFill>
        <p:spPr>
          <a:xfrm>
            <a:off x="2086626" y="915381"/>
            <a:ext cx="9960579" cy="5633926"/>
          </a:xfrm>
          <a:prstGeom prst="rect">
            <a:avLst/>
          </a:prstGeom>
        </p:spPr>
      </p:pic>
    </p:spTree>
    <p:extLst>
      <p:ext uri="{BB962C8B-B14F-4D97-AF65-F5344CB8AC3E}">
        <p14:creationId xmlns:p14="http://schemas.microsoft.com/office/powerpoint/2010/main" val="23297228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2" name="Picture 1">
            <a:extLst>
              <a:ext uri="{FF2B5EF4-FFF2-40B4-BE49-F238E27FC236}">
                <a16:creationId xmlns:a16="http://schemas.microsoft.com/office/drawing/2014/main" id="{F999FAAD-D01F-4D37-8B11-E6A7FA09CCF0}"/>
              </a:ext>
            </a:extLst>
          </p:cNvPr>
          <p:cNvPicPr>
            <a:picLocks noChangeAspect="1"/>
          </p:cNvPicPr>
          <p:nvPr/>
        </p:nvPicPr>
        <p:blipFill>
          <a:blip r:embed="rId4"/>
          <a:stretch>
            <a:fillRect/>
          </a:stretch>
        </p:blipFill>
        <p:spPr>
          <a:xfrm>
            <a:off x="2029654" y="927747"/>
            <a:ext cx="10102800" cy="5649705"/>
          </a:xfrm>
          <a:prstGeom prst="rect">
            <a:avLst/>
          </a:prstGeom>
        </p:spPr>
      </p:pic>
    </p:spTree>
    <p:extLst>
      <p:ext uri="{BB962C8B-B14F-4D97-AF65-F5344CB8AC3E}">
        <p14:creationId xmlns:p14="http://schemas.microsoft.com/office/powerpoint/2010/main" val="30178980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3" name="Picture 2">
            <a:extLst>
              <a:ext uri="{FF2B5EF4-FFF2-40B4-BE49-F238E27FC236}">
                <a16:creationId xmlns:a16="http://schemas.microsoft.com/office/drawing/2014/main" id="{6FA530A9-0007-4B84-94AF-064C8520A482}"/>
              </a:ext>
            </a:extLst>
          </p:cNvPr>
          <p:cNvPicPr>
            <a:picLocks noChangeAspect="1"/>
          </p:cNvPicPr>
          <p:nvPr/>
        </p:nvPicPr>
        <p:blipFill>
          <a:blip r:embed="rId4"/>
          <a:stretch>
            <a:fillRect/>
          </a:stretch>
        </p:blipFill>
        <p:spPr>
          <a:xfrm>
            <a:off x="2045935" y="1154680"/>
            <a:ext cx="10072084" cy="5655993"/>
          </a:xfrm>
          <a:prstGeom prst="rect">
            <a:avLst/>
          </a:prstGeom>
        </p:spPr>
      </p:pic>
    </p:spTree>
    <p:extLst>
      <p:ext uri="{BB962C8B-B14F-4D97-AF65-F5344CB8AC3E}">
        <p14:creationId xmlns:p14="http://schemas.microsoft.com/office/powerpoint/2010/main" val="42061200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2" name="Picture 1">
            <a:extLst>
              <a:ext uri="{FF2B5EF4-FFF2-40B4-BE49-F238E27FC236}">
                <a16:creationId xmlns:a16="http://schemas.microsoft.com/office/drawing/2014/main" id="{B0B1DED6-DA7D-42E3-BD9F-6137AC645FFD}"/>
              </a:ext>
            </a:extLst>
          </p:cNvPr>
          <p:cNvPicPr>
            <a:picLocks noChangeAspect="1"/>
          </p:cNvPicPr>
          <p:nvPr/>
        </p:nvPicPr>
        <p:blipFill>
          <a:blip r:embed="rId4"/>
          <a:stretch>
            <a:fillRect/>
          </a:stretch>
        </p:blipFill>
        <p:spPr>
          <a:xfrm>
            <a:off x="2042519" y="1154680"/>
            <a:ext cx="10075499" cy="5653144"/>
          </a:xfrm>
          <a:prstGeom prst="rect">
            <a:avLst/>
          </a:prstGeom>
        </p:spPr>
      </p:pic>
    </p:spTree>
    <p:extLst>
      <p:ext uri="{BB962C8B-B14F-4D97-AF65-F5344CB8AC3E}">
        <p14:creationId xmlns:p14="http://schemas.microsoft.com/office/powerpoint/2010/main" val="2000141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3" name="Picture 2">
            <a:extLst>
              <a:ext uri="{FF2B5EF4-FFF2-40B4-BE49-F238E27FC236}">
                <a16:creationId xmlns:a16="http://schemas.microsoft.com/office/drawing/2014/main" id="{1E94F4FC-9851-4DFF-9C45-855CE5317113}"/>
              </a:ext>
            </a:extLst>
          </p:cNvPr>
          <p:cNvPicPr>
            <a:picLocks noChangeAspect="1"/>
          </p:cNvPicPr>
          <p:nvPr/>
        </p:nvPicPr>
        <p:blipFill>
          <a:blip r:embed="rId4"/>
          <a:stretch>
            <a:fillRect/>
          </a:stretch>
        </p:blipFill>
        <p:spPr>
          <a:xfrm>
            <a:off x="2113834" y="1191337"/>
            <a:ext cx="10084450" cy="5666663"/>
          </a:xfrm>
          <a:prstGeom prst="rect">
            <a:avLst/>
          </a:prstGeom>
        </p:spPr>
      </p:pic>
    </p:spTree>
    <p:extLst>
      <p:ext uri="{BB962C8B-B14F-4D97-AF65-F5344CB8AC3E}">
        <p14:creationId xmlns:p14="http://schemas.microsoft.com/office/powerpoint/2010/main" val="14672403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2" name="Picture 1">
            <a:extLst>
              <a:ext uri="{FF2B5EF4-FFF2-40B4-BE49-F238E27FC236}">
                <a16:creationId xmlns:a16="http://schemas.microsoft.com/office/drawing/2014/main" id="{A011A093-1B25-4DA8-AC64-14DD0B3F3008}"/>
              </a:ext>
            </a:extLst>
          </p:cNvPr>
          <p:cNvPicPr>
            <a:picLocks noChangeAspect="1"/>
          </p:cNvPicPr>
          <p:nvPr/>
        </p:nvPicPr>
        <p:blipFill>
          <a:blip r:embed="rId4"/>
          <a:stretch>
            <a:fillRect/>
          </a:stretch>
        </p:blipFill>
        <p:spPr>
          <a:xfrm>
            <a:off x="2050461" y="1065893"/>
            <a:ext cx="10103577" cy="5681136"/>
          </a:xfrm>
          <a:prstGeom prst="rect">
            <a:avLst/>
          </a:prstGeom>
        </p:spPr>
      </p:pic>
    </p:spTree>
    <p:extLst>
      <p:ext uri="{BB962C8B-B14F-4D97-AF65-F5344CB8AC3E}">
        <p14:creationId xmlns:p14="http://schemas.microsoft.com/office/powerpoint/2010/main" val="15571543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3" name="Picture 2">
            <a:extLst>
              <a:ext uri="{FF2B5EF4-FFF2-40B4-BE49-F238E27FC236}">
                <a16:creationId xmlns:a16="http://schemas.microsoft.com/office/drawing/2014/main" id="{EE9BD0F6-07EF-44DE-817B-24C0F09DD1F5}"/>
              </a:ext>
            </a:extLst>
          </p:cNvPr>
          <p:cNvPicPr>
            <a:picLocks noChangeAspect="1"/>
          </p:cNvPicPr>
          <p:nvPr/>
        </p:nvPicPr>
        <p:blipFill>
          <a:blip r:embed="rId4"/>
          <a:stretch>
            <a:fillRect/>
          </a:stretch>
        </p:blipFill>
        <p:spPr>
          <a:xfrm>
            <a:off x="2010162" y="994140"/>
            <a:ext cx="10179059" cy="5726255"/>
          </a:xfrm>
          <a:prstGeom prst="rect">
            <a:avLst/>
          </a:prstGeom>
        </p:spPr>
      </p:pic>
    </p:spTree>
    <p:extLst>
      <p:ext uri="{BB962C8B-B14F-4D97-AF65-F5344CB8AC3E}">
        <p14:creationId xmlns:p14="http://schemas.microsoft.com/office/powerpoint/2010/main" val="18940770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2" name="Picture 1">
            <a:extLst>
              <a:ext uri="{FF2B5EF4-FFF2-40B4-BE49-F238E27FC236}">
                <a16:creationId xmlns:a16="http://schemas.microsoft.com/office/drawing/2014/main" id="{C4A3C8CD-9EDB-4B07-B006-940997BB1259}"/>
              </a:ext>
            </a:extLst>
          </p:cNvPr>
          <p:cNvPicPr>
            <a:picLocks noChangeAspect="1"/>
          </p:cNvPicPr>
          <p:nvPr/>
        </p:nvPicPr>
        <p:blipFill>
          <a:blip r:embed="rId4"/>
          <a:stretch>
            <a:fillRect/>
          </a:stretch>
        </p:blipFill>
        <p:spPr>
          <a:xfrm>
            <a:off x="2036425" y="1154680"/>
            <a:ext cx="10155575" cy="5689518"/>
          </a:xfrm>
          <a:prstGeom prst="rect">
            <a:avLst/>
          </a:prstGeom>
        </p:spPr>
      </p:pic>
    </p:spTree>
    <p:extLst>
      <p:ext uri="{BB962C8B-B14F-4D97-AF65-F5344CB8AC3E}">
        <p14:creationId xmlns:p14="http://schemas.microsoft.com/office/powerpoint/2010/main" val="18708191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3" name="Picture 2">
            <a:extLst>
              <a:ext uri="{FF2B5EF4-FFF2-40B4-BE49-F238E27FC236}">
                <a16:creationId xmlns:a16="http://schemas.microsoft.com/office/drawing/2014/main" id="{94C5B784-5384-4C41-83B2-C75CADF973DF}"/>
              </a:ext>
            </a:extLst>
          </p:cNvPr>
          <p:cNvPicPr>
            <a:picLocks noChangeAspect="1"/>
          </p:cNvPicPr>
          <p:nvPr/>
        </p:nvPicPr>
        <p:blipFill>
          <a:blip r:embed="rId4"/>
          <a:stretch>
            <a:fillRect/>
          </a:stretch>
        </p:blipFill>
        <p:spPr>
          <a:xfrm>
            <a:off x="2046352" y="1154679"/>
            <a:ext cx="10145647" cy="5697891"/>
          </a:xfrm>
          <a:prstGeom prst="rect">
            <a:avLst/>
          </a:prstGeom>
        </p:spPr>
      </p:pic>
    </p:spTree>
    <p:extLst>
      <p:ext uri="{BB962C8B-B14F-4D97-AF65-F5344CB8AC3E}">
        <p14:creationId xmlns:p14="http://schemas.microsoft.com/office/powerpoint/2010/main" val="8103557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2" name="Picture 1">
            <a:extLst>
              <a:ext uri="{FF2B5EF4-FFF2-40B4-BE49-F238E27FC236}">
                <a16:creationId xmlns:a16="http://schemas.microsoft.com/office/drawing/2014/main" id="{7F7CF1F8-34AE-409C-857D-922F5F593DD8}"/>
              </a:ext>
            </a:extLst>
          </p:cNvPr>
          <p:cNvPicPr>
            <a:picLocks noChangeAspect="1"/>
          </p:cNvPicPr>
          <p:nvPr/>
        </p:nvPicPr>
        <p:blipFill>
          <a:blip r:embed="rId4"/>
          <a:stretch>
            <a:fillRect/>
          </a:stretch>
        </p:blipFill>
        <p:spPr>
          <a:xfrm>
            <a:off x="2022030" y="1154680"/>
            <a:ext cx="10169969" cy="5677451"/>
          </a:xfrm>
          <a:prstGeom prst="rect">
            <a:avLst/>
          </a:prstGeom>
        </p:spPr>
      </p:pic>
    </p:spTree>
    <p:extLst>
      <p:ext uri="{BB962C8B-B14F-4D97-AF65-F5344CB8AC3E}">
        <p14:creationId xmlns:p14="http://schemas.microsoft.com/office/powerpoint/2010/main" val="3341997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fontScale="85000" lnSpcReduction="10000"/>
          </a:bodyPr>
          <a:lstStyle/>
          <a:p>
            <a:pPr>
              <a:lnSpc>
                <a:spcPts val="1500"/>
              </a:lnSpc>
            </a:pPr>
            <a:r>
              <a:rPr lang="en-US" kern="0" spc="-100" dirty="0">
                <a:latin typeface="+mj-lt"/>
              </a:rPr>
              <a:t>Windows Admin Center</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9" name="Title 1"/>
          <p:cNvSpPr>
            <a:spLocks noGrp="1"/>
          </p:cNvSpPr>
          <p:nvPr>
            <p:ph type="title"/>
          </p:nvPr>
        </p:nvSpPr>
        <p:spPr>
          <a:xfrm>
            <a:off x="2378328" y="375576"/>
            <a:ext cx="9375522" cy="882773"/>
          </a:xfrm>
        </p:spPr>
        <p:txBody>
          <a:bodyPr/>
          <a:lstStyle/>
          <a:p>
            <a:r>
              <a:rPr lang="en-US" dirty="0"/>
              <a:t>Replicates Server manager and 20+ MMC snap ins</a:t>
            </a:r>
          </a:p>
        </p:txBody>
      </p:sp>
      <p:sp>
        <p:nvSpPr>
          <p:cNvPr id="2" name="Rectangle 1">
            <a:extLst>
              <a:ext uri="{FF2B5EF4-FFF2-40B4-BE49-F238E27FC236}">
                <a16:creationId xmlns:a16="http://schemas.microsoft.com/office/drawing/2014/main" id="{C8B5C9F8-91E1-4ED9-82CD-DB26AB09D645}"/>
              </a:ext>
            </a:extLst>
          </p:cNvPr>
          <p:cNvSpPr/>
          <p:nvPr/>
        </p:nvSpPr>
        <p:spPr>
          <a:xfrm>
            <a:off x="1225846" y="1371040"/>
            <a:ext cx="7423204" cy="4493538"/>
          </a:xfrm>
          <a:prstGeom prst="rect">
            <a:avLst/>
          </a:prstGeom>
        </p:spPr>
        <p:txBody>
          <a:bodyPr wrap="square">
            <a:spAutoFit/>
          </a:bodyPr>
          <a:lstStyle/>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Displaying resources and resource utilization</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Certificate Management</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Managing Devices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Event Viewer</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File Explorer</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Firewall Management</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Managing Installed Apps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Configuring Local Users and Groups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Network Settings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Viewing/Ending Processes and Creating Process Dumps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Registry Editing</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Managing Scheduled tasks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Managing Windows Services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Enabling/Disabling Roles and Features</a:t>
            </a:r>
          </a:p>
          <a:p>
            <a:pPr marL="1028700" fontAlgn="ctr">
              <a:buFont typeface="Arial" panose="020B0604020202020204" pitchFamily="34" charset="0"/>
              <a:buChar char="•"/>
            </a:pPr>
            <a:r>
              <a:rPr lang="en-US" dirty="0">
                <a:solidFill>
                  <a:srgbClr val="000000"/>
                </a:solidFill>
                <a:latin typeface="Segoe UI" panose="020B0502040204020203" pitchFamily="34" charset="0"/>
                <a:cs typeface="Segoe UI" panose="020B0502040204020203" pitchFamily="34" charset="0"/>
              </a:rPr>
              <a:t>Managing Hyper-V VMs and Virtual Switches</a:t>
            </a:r>
          </a:p>
          <a:p>
            <a:pPr marL="1028700" fontAlgn="ctr">
              <a:buFont typeface="Arial" panose="020B0604020202020204" pitchFamily="34" charset="0"/>
              <a:buChar char="•"/>
            </a:pPr>
            <a:endParaRPr lang="en-US" sz="1600" dirty="0">
              <a:solidFill>
                <a:srgbClr val="000000"/>
              </a:solidFill>
              <a:latin typeface="Calibri" panose="020F0502020204030204" pitchFamily="34" charset="0"/>
            </a:endParaRPr>
          </a:p>
        </p:txBody>
      </p:sp>
      <p:sp>
        <p:nvSpPr>
          <p:cNvPr id="3" name="Rectangle 2">
            <a:extLst>
              <a:ext uri="{FF2B5EF4-FFF2-40B4-BE49-F238E27FC236}">
                <a16:creationId xmlns:a16="http://schemas.microsoft.com/office/drawing/2014/main" id="{58861282-7D8F-4F6D-B5A3-F45199F7EB7B}"/>
              </a:ext>
            </a:extLst>
          </p:cNvPr>
          <p:cNvSpPr/>
          <p:nvPr/>
        </p:nvSpPr>
        <p:spPr>
          <a:xfrm>
            <a:off x="6096000" y="1336727"/>
            <a:ext cx="6096000" cy="1477328"/>
          </a:xfrm>
          <a:prstGeom prst="rect">
            <a:avLst/>
          </a:prstGeom>
        </p:spPr>
        <p:txBody>
          <a:bodyPr>
            <a:spAutoFit/>
          </a:bodyPr>
          <a:lstStyle/>
          <a:p>
            <a:pPr marL="1028700" fontAlgn="ctr">
              <a:buFont typeface="Arial" panose="020B0604020202020204" pitchFamily="34" charset="0"/>
              <a:buChar char="•"/>
            </a:pPr>
            <a:r>
              <a:rPr lang="en-US" dirty="0">
                <a:solidFill>
                  <a:srgbClr val="000000"/>
                </a:solidFill>
                <a:latin typeface="Segoe UI" panose="020B0502040204020203" pitchFamily="34" charset="0"/>
              </a:rPr>
              <a:t>Managing Storage</a:t>
            </a:r>
            <a:endParaRPr lang="en-US" sz="1600" dirty="0">
              <a:solidFill>
                <a:srgbClr val="000000"/>
              </a:solidFill>
              <a:latin typeface="Calibri" panose="020F0502020204030204" pitchFamily="34" charset="0"/>
            </a:endParaRPr>
          </a:p>
          <a:p>
            <a:pPr marL="1028700" fontAlgn="ctr">
              <a:buFont typeface="Arial" panose="020B0604020202020204" pitchFamily="34" charset="0"/>
              <a:buChar char="•"/>
            </a:pPr>
            <a:r>
              <a:rPr lang="en-US" dirty="0">
                <a:solidFill>
                  <a:srgbClr val="000000"/>
                </a:solidFill>
                <a:latin typeface="Segoe UI" panose="020B0502040204020203" pitchFamily="34" charset="0"/>
              </a:rPr>
              <a:t>Managing Storage Replica</a:t>
            </a:r>
            <a:endParaRPr lang="en-US" sz="1600" dirty="0">
              <a:solidFill>
                <a:srgbClr val="000000"/>
              </a:solidFill>
              <a:latin typeface="Calibri" panose="020F0502020204030204" pitchFamily="34" charset="0"/>
            </a:endParaRPr>
          </a:p>
          <a:p>
            <a:pPr marL="1028700" fontAlgn="ctr">
              <a:buFont typeface="Arial" panose="020B0604020202020204" pitchFamily="34" charset="0"/>
              <a:buChar char="•"/>
            </a:pPr>
            <a:r>
              <a:rPr lang="en-US" dirty="0">
                <a:solidFill>
                  <a:srgbClr val="000000"/>
                </a:solidFill>
                <a:latin typeface="Segoe UI" panose="020B0502040204020203" pitchFamily="34" charset="0"/>
              </a:rPr>
              <a:t>Managing Windows Updates</a:t>
            </a:r>
            <a:endParaRPr lang="en-US" sz="1600" dirty="0">
              <a:solidFill>
                <a:srgbClr val="000000"/>
              </a:solidFill>
              <a:latin typeface="Calibri" panose="020F0502020204030204" pitchFamily="34" charset="0"/>
            </a:endParaRPr>
          </a:p>
          <a:p>
            <a:pPr marL="1028700" fontAlgn="ctr">
              <a:buFont typeface="Arial" panose="020B0604020202020204" pitchFamily="34" charset="0"/>
              <a:buChar char="•"/>
            </a:pPr>
            <a:r>
              <a:rPr lang="en-US" dirty="0">
                <a:solidFill>
                  <a:srgbClr val="000000"/>
                </a:solidFill>
                <a:latin typeface="Segoe UI" panose="020B0502040204020203" pitchFamily="34" charset="0"/>
              </a:rPr>
              <a:t>PowerShell console</a:t>
            </a:r>
            <a:endParaRPr lang="en-US" sz="1600" dirty="0">
              <a:solidFill>
                <a:srgbClr val="000000"/>
              </a:solidFill>
              <a:latin typeface="Calibri" panose="020F0502020204030204" pitchFamily="34" charset="0"/>
            </a:endParaRPr>
          </a:p>
          <a:p>
            <a:pPr marL="1028700" fontAlgn="ctr">
              <a:buFont typeface="Arial" panose="020B0604020202020204" pitchFamily="34" charset="0"/>
              <a:buChar char="•"/>
            </a:pPr>
            <a:r>
              <a:rPr lang="en-US" dirty="0">
                <a:solidFill>
                  <a:srgbClr val="000000"/>
                </a:solidFill>
                <a:latin typeface="Segoe UI" panose="020B0502040204020203" pitchFamily="34" charset="0"/>
              </a:rPr>
              <a:t>Remote Desktop connection</a:t>
            </a:r>
            <a:endParaRPr lang="en-US" sz="16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5604049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Banned Passwords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endParaRPr lang="en-US"/>
          </a:p>
        </p:txBody>
      </p:sp>
      <p:sp>
        <p:nvSpPr>
          <p:cNvPr id="19" name="Title 2">
            <a:extLst>
              <a:ext uri="{FF2B5EF4-FFF2-40B4-BE49-F238E27FC236}">
                <a16:creationId xmlns:a16="http://schemas.microsoft.com/office/drawing/2014/main" id="{9E455466-FB4E-4384-9B43-DF264C1CA500}"/>
              </a:ext>
            </a:extLst>
          </p:cNvPr>
          <p:cNvSpPr txBox="1">
            <a:spLocks/>
          </p:cNvSpPr>
          <p:nvPr/>
        </p:nvSpPr>
        <p:spPr>
          <a:xfrm>
            <a:off x="1965133" y="1"/>
            <a:ext cx="4008897" cy="6857999"/>
          </a:xfrm>
          <a:prstGeom prst="rect">
            <a:avLst/>
          </a:prstGeom>
          <a:solidFill>
            <a:srgbClr val="0070C0"/>
          </a:solidFill>
        </p:spPr>
        <p:txBody>
          <a:bodyPr lIns="0" tIns="0" rIns="0" bIns="0" anchor="ctr" anchorCtr="0">
            <a:normAutofit/>
          </a:bodyPr>
          <a:lstStyle>
            <a:lvl1pPr algn="l" defTabSz="914400" rtl="0" eaLnBrk="1" latinLnBrk="0" hangingPunct="1">
              <a:lnSpc>
                <a:spcPct val="70000"/>
              </a:lnSpc>
              <a:spcBef>
                <a:spcPct val="0"/>
              </a:spcBef>
              <a:buNone/>
              <a:defRPr sz="4400" b="1" kern="1200" spc="-150">
                <a:solidFill>
                  <a:schemeClr val="tx2"/>
                </a:solidFill>
                <a:latin typeface="+mj-lt"/>
                <a:ea typeface="+mj-ea"/>
                <a:cs typeface="+mj-cs"/>
              </a:defRPr>
            </a:lvl1pPr>
          </a:lstStyle>
          <a:p>
            <a:pPr algn="ctr"/>
            <a:endParaRPr lang="en-US" sz="4313" spc="-100" dirty="0">
              <a:solidFill>
                <a:schemeClr val="bg1"/>
              </a:solidFill>
              <a:latin typeface="Segoe UI Light"/>
            </a:endParaRPr>
          </a:p>
        </p:txBody>
      </p:sp>
      <p:pic>
        <p:nvPicPr>
          <p:cNvPr id="2" name="Picture 1">
            <a:extLst>
              <a:ext uri="{FF2B5EF4-FFF2-40B4-BE49-F238E27FC236}">
                <a16:creationId xmlns:a16="http://schemas.microsoft.com/office/drawing/2014/main" id="{B0845ABC-67F4-4427-A387-86B3E9B4136E}"/>
              </a:ext>
            </a:extLst>
          </p:cNvPr>
          <p:cNvPicPr>
            <a:picLocks noChangeAspect="1"/>
          </p:cNvPicPr>
          <p:nvPr/>
        </p:nvPicPr>
        <p:blipFill>
          <a:blip r:embed="rId4"/>
          <a:stretch>
            <a:fillRect/>
          </a:stretch>
        </p:blipFill>
        <p:spPr>
          <a:xfrm>
            <a:off x="1975045" y="330519"/>
            <a:ext cx="9993120" cy="5430008"/>
          </a:xfrm>
          <a:prstGeom prst="rect">
            <a:avLst/>
          </a:prstGeom>
        </p:spPr>
      </p:pic>
    </p:spTree>
    <p:extLst>
      <p:ext uri="{BB962C8B-B14F-4D97-AF65-F5344CB8AC3E}">
        <p14:creationId xmlns:p14="http://schemas.microsoft.com/office/powerpoint/2010/main" val="16794018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Applications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Application Innovations</a:t>
            </a:r>
          </a:p>
        </p:txBody>
      </p:sp>
      <p:pic>
        <p:nvPicPr>
          <p:cNvPr id="3" name="Picture 2">
            <a:extLst>
              <a:ext uri="{FF2B5EF4-FFF2-40B4-BE49-F238E27FC236}">
                <a16:creationId xmlns:a16="http://schemas.microsoft.com/office/drawing/2014/main" id="{2F7EFAF9-D7A9-4830-AFAD-A8028DED4BA9}"/>
              </a:ext>
            </a:extLst>
          </p:cNvPr>
          <p:cNvPicPr>
            <a:picLocks noChangeAspect="1"/>
          </p:cNvPicPr>
          <p:nvPr/>
        </p:nvPicPr>
        <p:blipFill>
          <a:blip r:embed="rId4"/>
          <a:stretch>
            <a:fillRect/>
          </a:stretch>
        </p:blipFill>
        <p:spPr>
          <a:xfrm>
            <a:off x="1982691" y="1112838"/>
            <a:ext cx="10209309" cy="5745162"/>
          </a:xfrm>
          <a:prstGeom prst="rect">
            <a:avLst/>
          </a:prstGeom>
        </p:spPr>
      </p:pic>
    </p:spTree>
    <p:extLst>
      <p:ext uri="{BB962C8B-B14F-4D97-AF65-F5344CB8AC3E}">
        <p14:creationId xmlns:p14="http://schemas.microsoft.com/office/powerpoint/2010/main" val="40320166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Applications</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Application Innovations</a:t>
            </a:r>
          </a:p>
        </p:txBody>
      </p:sp>
      <p:sp>
        <p:nvSpPr>
          <p:cNvPr id="2" name="Rectangle 1">
            <a:extLst>
              <a:ext uri="{FF2B5EF4-FFF2-40B4-BE49-F238E27FC236}">
                <a16:creationId xmlns:a16="http://schemas.microsoft.com/office/drawing/2014/main" id="{E9CCF1C8-6B29-46D4-9AF0-8FD3892E676A}"/>
              </a:ext>
            </a:extLst>
          </p:cNvPr>
          <p:cNvSpPr/>
          <p:nvPr/>
        </p:nvSpPr>
        <p:spPr>
          <a:xfrm>
            <a:off x="4806722" y="2828835"/>
            <a:ext cx="4518734" cy="120032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50" normalizeH="0" baseline="0" noProof="0" dirty="0">
                <a:ln w="3175">
                  <a:noFill/>
                </a:ln>
                <a:gradFill>
                  <a:gsLst>
                    <a:gs pos="62564">
                      <a:srgbClr val="1A1A1A"/>
                    </a:gs>
                    <a:gs pos="55000">
                      <a:srgbClr val="1A1A1A"/>
                    </a:gs>
                  </a:gsLst>
                  <a:lin ang="5400000" scaled="0"/>
                </a:gradFill>
                <a:effectLst/>
                <a:uLnTx/>
                <a:uFillTx/>
                <a:latin typeface="Segoe UI Semibold"/>
                <a:cs typeface="Segoe UI" pitchFamily="34" charset="0"/>
              </a:rPr>
              <a:t>Windows Server 2019</a:t>
            </a:r>
            <a:br>
              <a:rPr kumimoji="0" lang="en-US" sz="3600" b="1" i="0" u="none" strike="noStrike" kern="0" cap="none" spc="-50" normalizeH="0" baseline="0" noProof="0" dirty="0">
                <a:ln w="3175">
                  <a:noFill/>
                </a:ln>
                <a:gradFill>
                  <a:gsLst>
                    <a:gs pos="62564">
                      <a:srgbClr val="1A1A1A"/>
                    </a:gs>
                    <a:gs pos="55000">
                      <a:srgbClr val="1A1A1A"/>
                    </a:gs>
                  </a:gsLst>
                  <a:lin ang="5400000" scaled="0"/>
                </a:gradFill>
                <a:effectLst/>
                <a:uLnTx/>
                <a:uFillTx/>
                <a:latin typeface="Segoe UI Semibold"/>
                <a:cs typeface="Segoe UI" pitchFamily="34" charset="0"/>
              </a:rPr>
            </a:br>
            <a:r>
              <a:rPr kumimoji="0" lang="en-US" sz="3600" b="1" i="0" u="none" strike="noStrike" kern="0" cap="none" spc="-50" normalizeH="0" baseline="0" noProof="0" dirty="0">
                <a:ln w="3175">
                  <a:noFill/>
                </a:ln>
                <a:gradFill>
                  <a:gsLst>
                    <a:gs pos="62564">
                      <a:srgbClr val="1A1A1A"/>
                    </a:gs>
                    <a:gs pos="55000">
                      <a:srgbClr val="1A1A1A"/>
                    </a:gs>
                  </a:gsLst>
                  <a:lin ang="5400000" scaled="0"/>
                </a:gradFill>
                <a:effectLst/>
                <a:uLnTx/>
                <a:uFillTx/>
                <a:latin typeface="Segoe UI Semibold"/>
                <a:cs typeface="Segoe UI" pitchFamily="34" charset="0"/>
              </a:rPr>
              <a:t>Features on Demand</a:t>
            </a:r>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7471058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Features on Demand</a:t>
            </a:r>
          </a:p>
        </p:txBody>
      </p:sp>
      <p:sp>
        <p:nvSpPr>
          <p:cNvPr id="3" name="Rectangle 2">
            <a:extLst>
              <a:ext uri="{FF2B5EF4-FFF2-40B4-BE49-F238E27FC236}">
                <a16:creationId xmlns:a16="http://schemas.microsoft.com/office/drawing/2014/main" id="{74688BE5-C572-41BB-A9EA-48C05C2D5F72}"/>
              </a:ext>
            </a:extLst>
          </p:cNvPr>
          <p:cNvSpPr/>
          <p:nvPr/>
        </p:nvSpPr>
        <p:spPr>
          <a:xfrm>
            <a:off x="3048000" y="1433718"/>
            <a:ext cx="7560816" cy="2726900"/>
          </a:xfrm>
          <a:prstGeom prst="rect">
            <a:avLst/>
          </a:prstGeom>
        </p:spPr>
        <p:txBody>
          <a:bodyPr wrap="square">
            <a:spAutoFit/>
          </a:bodyPr>
          <a:lstStyle/>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With the advent of Admin Center we are moving to Server Core</a:t>
            </a:r>
          </a:p>
          <a:p>
            <a:pPr marL="228600" lvl="0" indent="-228600" defTabSz="932742">
              <a:spcBef>
                <a:spcPct val="20000"/>
              </a:spcBef>
              <a:buSzPct val="90000"/>
              <a:buFont typeface="Wingdings" panose="05000000000000000000" pitchFamily="2" charset="2"/>
              <a:buChar char=""/>
            </a:pPr>
            <a:endPar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Challenges</a:t>
            </a:r>
          </a:p>
          <a:p>
            <a:pPr lvl="1" indent="-228600" defTabSz="932742">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Minimal </a:t>
            </a:r>
            <a:r>
              <a:rPr lang="en-US" sz="2000" b="1" u="sng" dirty="0">
                <a:gradFill>
                  <a:gsLst>
                    <a:gs pos="1250">
                      <a:srgbClr val="1A1A1A"/>
                    </a:gs>
                    <a:gs pos="100000">
                      <a:srgbClr val="1A1A1A"/>
                    </a:gs>
                  </a:gsLst>
                  <a:lin ang="5400000" scaled="0"/>
                </a:gradFill>
                <a:latin typeface="Segoe UI"/>
              </a:rPr>
              <a:t>local tools</a:t>
            </a:r>
          </a:p>
          <a:p>
            <a:pPr lvl="1" indent="-228600" defTabSz="932742">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Installers</a:t>
            </a:r>
          </a:p>
        </p:txBody>
      </p:sp>
    </p:spTree>
    <p:extLst>
      <p:ext uri="{BB962C8B-B14F-4D97-AF65-F5344CB8AC3E}">
        <p14:creationId xmlns:p14="http://schemas.microsoft.com/office/powerpoint/2010/main" val="3405062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Features on Demand</a:t>
            </a:r>
          </a:p>
        </p:txBody>
      </p:sp>
      <p:sp>
        <p:nvSpPr>
          <p:cNvPr id="3" name="Rectangle 2">
            <a:extLst>
              <a:ext uri="{FF2B5EF4-FFF2-40B4-BE49-F238E27FC236}">
                <a16:creationId xmlns:a16="http://schemas.microsoft.com/office/drawing/2014/main" id="{74688BE5-C572-41BB-A9EA-48C05C2D5F72}"/>
              </a:ext>
            </a:extLst>
          </p:cNvPr>
          <p:cNvSpPr/>
          <p:nvPr/>
        </p:nvSpPr>
        <p:spPr>
          <a:xfrm>
            <a:off x="3048000" y="1433718"/>
            <a:ext cx="7560816" cy="4807470"/>
          </a:xfrm>
          <a:prstGeom prst="rect">
            <a:avLst/>
          </a:prstGeom>
        </p:spPr>
        <p:txBody>
          <a:bodyPr wrap="square">
            <a:spAutoFit/>
          </a:bodyPr>
          <a:lstStyle/>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Intro to </a:t>
            </a: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hlinkClick r:id="rId4">
                  <a:extLst>
                    <a:ext uri="{A12FA001-AC4F-418D-AE19-62706E023703}">
                      <ahyp:hlinkClr xmlns:ahyp="http://schemas.microsoft.com/office/drawing/2018/hyperlinkcolor" val="tx"/>
                    </a:ext>
                  </a:extLst>
                </a:hlinkClick>
              </a:rPr>
              <a:t>features on demand </a:t>
            </a: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(FODs)</a:t>
            </a:r>
          </a:p>
          <a:p>
            <a:pPr marL="228600" lvl="0" indent="-228600" defTabSz="932742">
              <a:spcBef>
                <a:spcPct val="20000"/>
              </a:spcBef>
              <a:buSzPct val="90000"/>
              <a:buFont typeface="Wingdings" panose="05000000000000000000" pitchFamily="2" charset="2"/>
              <a:buChar char=""/>
            </a:pPr>
            <a:endPar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What is it? Server Core + additional (340 MB)</a:t>
            </a:r>
          </a:p>
          <a:p>
            <a:pPr marL="201168" lvl="1" defTabSz="932742">
              <a:spcBef>
                <a:spcPct val="20000"/>
              </a:spcBef>
              <a:buSzPct val="90000"/>
            </a:pPr>
            <a:endParaRPr lang="en-US" sz="2000" dirty="0">
              <a:gradFill>
                <a:gsLst>
                  <a:gs pos="1250">
                    <a:srgbClr val="1A1A1A"/>
                  </a:gs>
                  <a:gs pos="100000">
                    <a:srgbClr val="1A1A1A"/>
                  </a:gs>
                </a:gsLst>
                <a:lin ang="5400000" scaled="0"/>
              </a:gradFill>
              <a:latin typeface="Segoe UI"/>
            </a:endParaRP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Where can I get it?</a:t>
            </a:r>
          </a:p>
          <a:p>
            <a:pPr lvl="1" indent="-228600" defTabSz="932742">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Today: Insiders or Collaborate</a:t>
            </a:r>
          </a:p>
          <a:p>
            <a:pPr lvl="1" indent="-228600" defTabSz="932742">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Windows Server 2019:  VLSC, </a:t>
            </a:r>
            <a:r>
              <a:rPr lang="en-US" sz="2000" dirty="0" err="1">
                <a:gradFill>
                  <a:gsLst>
                    <a:gs pos="1250">
                      <a:srgbClr val="1A1A1A"/>
                    </a:gs>
                    <a:gs pos="100000">
                      <a:srgbClr val="1A1A1A"/>
                    </a:gs>
                  </a:gsLst>
                  <a:lin ang="5400000" scaled="0"/>
                </a:gradFill>
                <a:latin typeface="Segoe UI"/>
              </a:rPr>
              <a:t>EvalCenter</a:t>
            </a:r>
            <a:r>
              <a:rPr lang="en-US" sz="2000" dirty="0">
                <a:gradFill>
                  <a:gsLst>
                    <a:gs pos="1250">
                      <a:srgbClr val="1A1A1A"/>
                    </a:gs>
                    <a:gs pos="100000">
                      <a:srgbClr val="1A1A1A"/>
                    </a:gs>
                  </a:gsLst>
                  <a:lin ang="5400000" scaled="0"/>
                </a:gradFill>
                <a:latin typeface="Segoe UI"/>
              </a:rPr>
              <a:t>, WU</a:t>
            </a:r>
          </a:p>
          <a:p>
            <a:pPr marL="201168" lvl="1" defTabSz="932742">
              <a:spcBef>
                <a:spcPct val="20000"/>
              </a:spcBef>
              <a:buSzPct val="90000"/>
            </a:pPr>
            <a:endParaRPr lang="en-US" sz="2000" dirty="0">
              <a:gradFill>
                <a:gsLst>
                  <a:gs pos="1250">
                    <a:srgbClr val="1A1A1A"/>
                  </a:gs>
                  <a:gs pos="100000">
                    <a:srgbClr val="1A1A1A"/>
                  </a:gs>
                </a:gsLst>
                <a:lin ang="5400000" scaled="0"/>
              </a:gradFill>
              <a:latin typeface="Segoe UI"/>
            </a:endParaRPr>
          </a:p>
          <a:p>
            <a:pPr marL="228600" lvl="0" indent="-228600" defTabSz="932742">
              <a:spcBef>
                <a:spcPct val="20000"/>
              </a:spcBef>
              <a:buSzPct val="90000"/>
              <a:buFont typeface="Wingdings" panose="05000000000000000000" pitchFamily="2" charset="2"/>
              <a:buChar char=""/>
            </a:pPr>
            <a:r>
              <a:rPr lang="en-US" sz="28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SC App Compatibility FOD – what’s it for?</a:t>
            </a:r>
          </a:p>
          <a:p>
            <a:pPr lvl="1" indent="-228600" defTabSz="932742">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Improved support for apps already in market</a:t>
            </a:r>
          </a:p>
          <a:p>
            <a:pPr lvl="1" indent="-228600" defTabSz="932742">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Improved support for debugging and tools </a:t>
            </a:r>
          </a:p>
        </p:txBody>
      </p:sp>
    </p:spTree>
    <p:extLst>
      <p:ext uri="{BB962C8B-B14F-4D97-AF65-F5344CB8AC3E}">
        <p14:creationId xmlns:p14="http://schemas.microsoft.com/office/powerpoint/2010/main" val="34316313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Features on Demand</a:t>
            </a:r>
          </a:p>
        </p:txBody>
      </p:sp>
      <p:sp>
        <p:nvSpPr>
          <p:cNvPr id="3" name="Rectangle 2">
            <a:extLst>
              <a:ext uri="{FF2B5EF4-FFF2-40B4-BE49-F238E27FC236}">
                <a16:creationId xmlns:a16="http://schemas.microsoft.com/office/drawing/2014/main" id="{74688BE5-C572-41BB-A9EA-48C05C2D5F72}"/>
              </a:ext>
            </a:extLst>
          </p:cNvPr>
          <p:cNvSpPr/>
          <p:nvPr/>
        </p:nvSpPr>
        <p:spPr>
          <a:xfrm>
            <a:off x="2192784" y="1154680"/>
            <a:ext cx="9999216" cy="4920963"/>
          </a:xfrm>
          <a:prstGeom prst="rect">
            <a:avLst/>
          </a:prstGeom>
        </p:spPr>
        <p:txBody>
          <a:bodyPr wrap="square">
            <a:spAutoFit/>
          </a:bodyPr>
          <a:lstStyle/>
          <a:p>
            <a:pPr lvl="0" defTabSz="932742">
              <a:lnSpc>
                <a:spcPct val="120000"/>
              </a:lnSpc>
              <a:spcBef>
                <a:spcPct val="20000"/>
              </a:spcBef>
              <a:buSzPct val="90000"/>
            </a:pPr>
            <a:r>
              <a:rPr lang="en-US" sz="20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To install Server Core with </a:t>
            </a:r>
            <a:r>
              <a:rPr lang="en-US" sz="2000" b="1"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FoD</a:t>
            </a:r>
            <a:r>
              <a:rPr lang="en-US" sz="20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 binaries</a:t>
            </a:r>
            <a:endParaRPr lang="en-US" sz="20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a:p>
            <a:pPr marL="514350" lvl="0" indent="-514350" defTabSz="932742">
              <a:lnSpc>
                <a:spcPct val="120000"/>
              </a:lnSpc>
              <a:spcBef>
                <a:spcPct val="20000"/>
              </a:spcBef>
              <a:buSzPct val="90000"/>
              <a:buFont typeface="+mj-lt"/>
              <a:buAutoNum type="arabicPeriod"/>
            </a:pPr>
            <a:r>
              <a:rPr lang="en-US" sz="20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Download the </a:t>
            </a:r>
            <a:r>
              <a:rPr lang="en-US" sz="2000"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FoD</a:t>
            </a:r>
            <a:r>
              <a:rPr lang="en-US" sz="20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 ISO.</a:t>
            </a:r>
          </a:p>
          <a:p>
            <a:pPr marL="514350" lvl="0" indent="-514350" defTabSz="932742">
              <a:lnSpc>
                <a:spcPct val="120000"/>
              </a:lnSpc>
              <a:spcBef>
                <a:spcPct val="20000"/>
              </a:spcBef>
              <a:buSzPct val="90000"/>
              <a:buFont typeface="+mj-lt"/>
              <a:buAutoNum type="arabicPeriod"/>
            </a:pPr>
            <a:r>
              <a:rPr lang="en-US" sz="20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Sign in as administrator on the newly installed preview release of Server Core.</a:t>
            </a:r>
          </a:p>
          <a:p>
            <a:pPr marL="514350" lvl="0" indent="-514350" defTabSz="932742">
              <a:lnSpc>
                <a:spcPct val="120000"/>
              </a:lnSpc>
              <a:spcBef>
                <a:spcPct val="20000"/>
              </a:spcBef>
              <a:buSzPct val="90000"/>
              <a:buFont typeface="+mj-lt"/>
              <a:buAutoNum type="arabicPeriod"/>
            </a:pPr>
            <a:r>
              <a:rPr lang="en-US" sz="20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Insert the ISO into your VM</a:t>
            </a:r>
          </a:p>
          <a:p>
            <a:pPr marL="514350" lvl="0" indent="-514350" defTabSz="932742">
              <a:lnSpc>
                <a:spcPct val="120000"/>
              </a:lnSpc>
              <a:spcBef>
                <a:spcPct val="20000"/>
              </a:spcBef>
              <a:buSzPct val="90000"/>
              <a:buFont typeface="+mj-lt"/>
              <a:buAutoNum type="arabicPeriod"/>
            </a:pPr>
            <a:r>
              <a:rPr lang="en-US" sz="20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Enter the following command:  </a:t>
            </a:r>
            <a:r>
              <a:rPr lang="en-US" sz="20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DISM /Online /Add-Capability /</a:t>
            </a:r>
            <a:r>
              <a:rPr lang="en-US" sz="2000" b="1"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CapabilityName:ServerCore.Appcompatibility</a:t>
            </a:r>
            <a:r>
              <a:rPr lang="en-US" sz="20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~~~~0.0.1.0 /</a:t>
            </a:r>
            <a:r>
              <a:rPr lang="en-US" sz="2000" b="1"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Source:</a:t>
            </a:r>
            <a:r>
              <a:rPr lang="en-US" sz="2000" i="1"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drive_letter_of_mounted_ISO</a:t>
            </a:r>
            <a:r>
              <a:rPr lang="en-US" sz="20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 /</a:t>
            </a:r>
            <a:r>
              <a:rPr lang="en-US" sz="2000" b="1" dirty="0" err="1">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LimitAccess</a:t>
            </a:r>
            <a:endParaRPr lang="en-US" sz="2000" b="1"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endParaRPr>
          </a:p>
          <a:p>
            <a:pPr lvl="1" indent="-228600" defTabSz="932742">
              <a:lnSpc>
                <a:spcPct val="120000"/>
              </a:lnSpc>
              <a:spcBef>
                <a:spcPct val="20000"/>
              </a:spcBef>
              <a:buSzPct val="90000"/>
              <a:buFont typeface="Wingdings" panose="05000000000000000000" pitchFamily="2" charset="2"/>
              <a:buChar char=""/>
            </a:pPr>
            <a:r>
              <a:rPr lang="en-US" sz="2000" dirty="0">
                <a:gradFill>
                  <a:gsLst>
                    <a:gs pos="1250">
                      <a:srgbClr val="1A1A1A"/>
                    </a:gs>
                    <a:gs pos="100000">
                      <a:srgbClr val="1A1A1A"/>
                    </a:gs>
                  </a:gsLst>
                  <a:lin ang="5400000" scaled="0"/>
                </a:gradFill>
                <a:latin typeface="Segoe UI"/>
              </a:rPr>
              <a:t>For example, if D is your virtual DVD drive, the command is: </a:t>
            </a:r>
            <a:r>
              <a:rPr lang="en-US" sz="2000" b="1" dirty="0">
                <a:gradFill>
                  <a:gsLst>
                    <a:gs pos="1250">
                      <a:srgbClr val="1A1A1A"/>
                    </a:gs>
                    <a:gs pos="100000">
                      <a:srgbClr val="1A1A1A"/>
                    </a:gs>
                  </a:gsLst>
                  <a:lin ang="5400000" scaled="0"/>
                </a:gradFill>
                <a:latin typeface="Segoe UI"/>
              </a:rPr>
              <a:t>DISM /Online /Add-Capability /</a:t>
            </a:r>
            <a:r>
              <a:rPr lang="en-US" sz="2000" b="1" dirty="0" err="1">
                <a:gradFill>
                  <a:gsLst>
                    <a:gs pos="1250">
                      <a:srgbClr val="1A1A1A"/>
                    </a:gs>
                    <a:gs pos="100000">
                      <a:srgbClr val="1A1A1A"/>
                    </a:gs>
                  </a:gsLst>
                  <a:lin ang="5400000" scaled="0"/>
                </a:gradFill>
                <a:latin typeface="Segoe UI"/>
              </a:rPr>
              <a:t>CapabilityName:ServerCore.Appcompatibility</a:t>
            </a:r>
            <a:r>
              <a:rPr lang="en-US" sz="2000" b="1" dirty="0">
                <a:gradFill>
                  <a:gsLst>
                    <a:gs pos="1250">
                      <a:srgbClr val="1A1A1A"/>
                    </a:gs>
                    <a:gs pos="100000">
                      <a:srgbClr val="1A1A1A"/>
                    </a:gs>
                  </a:gsLst>
                  <a:lin ang="5400000" scaled="0"/>
                </a:gradFill>
                <a:latin typeface="Segoe UI"/>
              </a:rPr>
              <a:t>~~~~0.0.1.0 /</a:t>
            </a:r>
            <a:r>
              <a:rPr lang="en-US" sz="2000" b="1" dirty="0" err="1">
                <a:gradFill>
                  <a:gsLst>
                    <a:gs pos="1250">
                      <a:srgbClr val="1A1A1A"/>
                    </a:gs>
                    <a:gs pos="100000">
                      <a:srgbClr val="1A1A1A"/>
                    </a:gs>
                  </a:gsLst>
                  <a:lin ang="5400000" scaled="0"/>
                </a:gradFill>
                <a:latin typeface="Segoe UI"/>
              </a:rPr>
              <a:t>Source:D</a:t>
            </a:r>
            <a:r>
              <a:rPr lang="en-US" sz="2000" b="1" dirty="0">
                <a:gradFill>
                  <a:gsLst>
                    <a:gs pos="1250">
                      <a:srgbClr val="1A1A1A"/>
                    </a:gs>
                    <a:gs pos="100000">
                      <a:srgbClr val="1A1A1A"/>
                    </a:gs>
                  </a:gsLst>
                  <a:lin ang="5400000" scaled="0"/>
                </a:gradFill>
                <a:latin typeface="Segoe UI"/>
              </a:rPr>
              <a:t>: /</a:t>
            </a:r>
            <a:r>
              <a:rPr lang="en-US" sz="2000" b="1" dirty="0" err="1">
                <a:gradFill>
                  <a:gsLst>
                    <a:gs pos="1250">
                      <a:srgbClr val="1A1A1A"/>
                    </a:gs>
                    <a:gs pos="100000">
                      <a:srgbClr val="1A1A1A"/>
                    </a:gs>
                  </a:gsLst>
                  <a:lin ang="5400000" scaled="0"/>
                </a:gradFill>
                <a:latin typeface="Segoe UI"/>
              </a:rPr>
              <a:t>LimitAccess</a:t>
            </a:r>
            <a:endParaRPr lang="en-US" sz="2000" b="1" dirty="0">
              <a:gradFill>
                <a:gsLst>
                  <a:gs pos="1250">
                    <a:srgbClr val="1A1A1A"/>
                  </a:gs>
                  <a:gs pos="100000">
                    <a:srgbClr val="1A1A1A"/>
                  </a:gs>
                </a:gsLst>
                <a:lin ang="5400000" scaled="0"/>
              </a:gradFill>
              <a:latin typeface="Segoe UI"/>
            </a:endParaRPr>
          </a:p>
          <a:p>
            <a:pPr marL="742950" lvl="1" indent="-514350" defTabSz="932742">
              <a:lnSpc>
                <a:spcPct val="120000"/>
              </a:lnSpc>
              <a:spcBef>
                <a:spcPct val="20000"/>
              </a:spcBef>
              <a:buSzPct val="90000"/>
              <a:buFont typeface="+mj-lt"/>
              <a:buAutoNum type="arabicPeriod"/>
            </a:pPr>
            <a:endParaRPr lang="en-US" sz="2000" dirty="0">
              <a:gradFill>
                <a:gsLst>
                  <a:gs pos="1250">
                    <a:srgbClr val="1A1A1A"/>
                  </a:gs>
                  <a:gs pos="100000">
                    <a:srgbClr val="1A1A1A"/>
                  </a:gs>
                </a:gsLst>
                <a:lin ang="5400000" scaled="0"/>
              </a:gradFill>
              <a:latin typeface="Segoe UI"/>
            </a:endParaRPr>
          </a:p>
          <a:p>
            <a:pPr marL="514350" lvl="0" indent="-514350" defTabSz="932742">
              <a:lnSpc>
                <a:spcPct val="120000"/>
              </a:lnSpc>
              <a:spcBef>
                <a:spcPct val="20000"/>
              </a:spcBef>
              <a:buSzPct val="90000"/>
              <a:buFont typeface="+mj-lt"/>
              <a:buAutoNum type="arabicPeriod"/>
            </a:pPr>
            <a:r>
              <a:rPr lang="en-US" sz="2000" dirty="0">
                <a:gradFill>
                  <a:gsLst>
                    <a:gs pos="1250">
                      <a:srgbClr val="1A1A1A"/>
                    </a:gs>
                    <a:gs pos="100000">
                      <a:srgbClr val="1A1A1A"/>
                    </a:gs>
                  </a:gsLst>
                  <a:lin ang="5400000" scaled="0"/>
                </a:gradFill>
                <a:latin typeface="Segoe UI Semilight" panose="020B0402040204020203" pitchFamily="34" charset="0"/>
                <a:cs typeface="Segoe UI Semilight" panose="020B0402040204020203" pitchFamily="34" charset="0"/>
              </a:rPr>
              <a:t>After the progress bar completes, restart the operating system at the prompt.</a:t>
            </a:r>
          </a:p>
        </p:txBody>
      </p:sp>
    </p:spTree>
    <p:extLst>
      <p:ext uri="{BB962C8B-B14F-4D97-AF65-F5344CB8AC3E}">
        <p14:creationId xmlns:p14="http://schemas.microsoft.com/office/powerpoint/2010/main" val="55000898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8" name="Picture 17">
            <a:extLst>
              <a:ext uri="{FF2B5EF4-FFF2-40B4-BE49-F238E27FC236}">
                <a16:creationId xmlns:a16="http://schemas.microsoft.com/office/drawing/2014/main" id="{9EE67EE1-68AD-4221-AF87-09756EC17864}"/>
              </a:ext>
            </a:extLst>
          </p:cNvPr>
          <p:cNvPicPr>
            <a:picLocks noChangeAspect="1"/>
          </p:cNvPicPr>
          <p:nvPr/>
        </p:nvPicPr>
        <p:blipFill>
          <a:blip r:embed="rId4"/>
          <a:stretch>
            <a:fillRect/>
          </a:stretch>
        </p:blipFill>
        <p:spPr>
          <a:xfrm>
            <a:off x="2010162" y="1130716"/>
            <a:ext cx="10181837" cy="5727283"/>
          </a:xfrm>
          <a:prstGeom prst="rect">
            <a:avLst/>
          </a:prstGeom>
        </p:spPr>
      </p:pic>
    </p:spTree>
    <p:extLst>
      <p:ext uri="{BB962C8B-B14F-4D97-AF65-F5344CB8AC3E}">
        <p14:creationId xmlns:p14="http://schemas.microsoft.com/office/powerpoint/2010/main" val="35477566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9" name="Picture 18">
            <a:extLst>
              <a:ext uri="{FF2B5EF4-FFF2-40B4-BE49-F238E27FC236}">
                <a16:creationId xmlns:a16="http://schemas.microsoft.com/office/drawing/2014/main" id="{C963FE97-916B-4EB0-A383-5EEE831D389D}"/>
              </a:ext>
            </a:extLst>
          </p:cNvPr>
          <p:cNvPicPr>
            <a:picLocks noChangeAspect="1"/>
          </p:cNvPicPr>
          <p:nvPr/>
        </p:nvPicPr>
        <p:blipFill>
          <a:blip r:embed="rId4"/>
          <a:stretch>
            <a:fillRect/>
          </a:stretch>
        </p:blipFill>
        <p:spPr>
          <a:xfrm>
            <a:off x="2010162" y="1130716"/>
            <a:ext cx="10181837" cy="5727283"/>
          </a:xfrm>
          <a:prstGeom prst="rect">
            <a:avLst/>
          </a:prstGeom>
        </p:spPr>
      </p:pic>
    </p:spTree>
    <p:extLst>
      <p:ext uri="{BB962C8B-B14F-4D97-AF65-F5344CB8AC3E}">
        <p14:creationId xmlns:p14="http://schemas.microsoft.com/office/powerpoint/2010/main" val="3718536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8" name="Picture 17">
            <a:extLst>
              <a:ext uri="{FF2B5EF4-FFF2-40B4-BE49-F238E27FC236}">
                <a16:creationId xmlns:a16="http://schemas.microsoft.com/office/drawing/2014/main" id="{15FF73E8-B1CE-459B-8A76-C333F26EACE1}"/>
              </a:ext>
            </a:extLst>
          </p:cNvPr>
          <p:cNvPicPr>
            <a:picLocks noChangeAspect="1"/>
          </p:cNvPicPr>
          <p:nvPr/>
        </p:nvPicPr>
        <p:blipFill>
          <a:blip r:embed="rId4"/>
          <a:stretch>
            <a:fillRect/>
          </a:stretch>
        </p:blipFill>
        <p:spPr>
          <a:xfrm>
            <a:off x="2000250" y="1125140"/>
            <a:ext cx="10191750" cy="5732859"/>
          </a:xfrm>
          <a:prstGeom prst="rect">
            <a:avLst/>
          </a:prstGeom>
        </p:spPr>
      </p:pic>
    </p:spTree>
    <p:extLst>
      <p:ext uri="{BB962C8B-B14F-4D97-AF65-F5344CB8AC3E}">
        <p14:creationId xmlns:p14="http://schemas.microsoft.com/office/powerpoint/2010/main" val="6711688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200025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444" y="441971"/>
            <a:ext cx="489401" cy="485776"/>
          </a:xfrm>
          <a:prstGeom prst="rect">
            <a:avLst/>
          </a:prstGeom>
        </p:spPr>
      </p:pic>
      <p:cxnSp>
        <p:nvCxnSpPr>
          <p:cNvPr id="6" name="Straight Connector 5"/>
          <p:cNvCxnSpPr/>
          <p:nvPr/>
        </p:nvCxnSpPr>
        <p:spPr>
          <a:xfrm>
            <a:off x="370432" y="1154680"/>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5631" y="1191338"/>
            <a:ext cx="1233871" cy="138499"/>
          </a:xfrm>
          <a:prstGeom prst="rect">
            <a:avLst/>
          </a:prstGeom>
          <a:noFill/>
        </p:spPr>
        <p:txBody>
          <a:bodyPr wrap="square" lIns="0" tIns="0" rIns="0" bIns="0" rtlCol="0">
            <a:spAutoFit/>
          </a:bodyPr>
          <a:lstStyle/>
          <a:p>
            <a:pPr algn="l"/>
            <a:r>
              <a:rPr lang="en-US" sz="900" dirty="0"/>
              <a:t>Windows Server 2019</a:t>
            </a:r>
          </a:p>
        </p:txBody>
      </p:sp>
      <p:cxnSp>
        <p:nvCxnSpPr>
          <p:cNvPr id="8" name="Straight Connector 7"/>
          <p:cNvCxnSpPr/>
          <p:nvPr/>
        </p:nvCxnSpPr>
        <p:spPr>
          <a:xfrm>
            <a:off x="370432" y="1366494"/>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078" y="1901598"/>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0432" y="6327601"/>
            <a:ext cx="122142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0432" y="6046112"/>
            <a:ext cx="1221424" cy="0"/>
          </a:xfrm>
          <a:prstGeom prst="line">
            <a:avLst/>
          </a:prstGeom>
          <a:ln w="12700" cap="rnd">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65817" y="6395419"/>
            <a:ext cx="1233871" cy="153888"/>
          </a:xfrm>
          <a:prstGeom prst="rect">
            <a:avLst/>
          </a:prstGeom>
          <a:noFill/>
        </p:spPr>
        <p:txBody>
          <a:bodyPr wrap="square" lIns="0" tIns="0" rIns="0" bIns="0" rtlCol="0">
            <a:spAutoFit/>
          </a:bodyPr>
          <a:lstStyle/>
          <a:p>
            <a:pPr algn="l"/>
            <a:r>
              <a:rPr lang="en-US" sz="1000" dirty="0">
                <a:solidFill>
                  <a:schemeClr val="tx2"/>
                </a:solidFill>
                <a:latin typeface="+mj-lt"/>
              </a:rPr>
              <a:t>HBS.net</a:t>
            </a:r>
            <a:endParaRPr lang="en-US" sz="1000" dirty="0">
              <a:solidFill>
                <a:schemeClr val="tx2"/>
              </a:solidFill>
            </a:endParaRPr>
          </a:p>
        </p:txBody>
      </p:sp>
      <p:sp>
        <p:nvSpPr>
          <p:cNvPr id="13" name="TextBox 12"/>
          <p:cNvSpPr txBox="1"/>
          <p:nvPr/>
        </p:nvSpPr>
        <p:spPr>
          <a:xfrm>
            <a:off x="365817" y="6098718"/>
            <a:ext cx="1233871" cy="184666"/>
          </a:xfrm>
          <a:prstGeom prst="rect">
            <a:avLst/>
          </a:prstGeom>
          <a:noFill/>
        </p:spPr>
        <p:txBody>
          <a:bodyPr wrap="square" lIns="0" tIns="0" rIns="0" bIns="0" rtlCol="0" anchor="ctr" anchorCtr="0">
            <a:spAutoFit/>
          </a:bodyPr>
          <a:lstStyle/>
          <a:p>
            <a:pPr algn="l"/>
            <a:r>
              <a:rPr lang="en-US" sz="600" b="0" dirty="0"/>
              <a:t>CONFIDENTIAL. </a:t>
            </a:r>
            <a:r>
              <a:rPr lang="en-US" sz="600" dirty="0"/>
              <a:t>© 2016 HEARTLAND BUSINESS SYSTEMS</a:t>
            </a:r>
          </a:p>
        </p:txBody>
      </p:sp>
      <p:sp>
        <p:nvSpPr>
          <p:cNvPr id="14" name="TextBox 13"/>
          <p:cNvSpPr txBox="1"/>
          <p:nvPr/>
        </p:nvSpPr>
        <p:spPr>
          <a:xfrm>
            <a:off x="368165" y="1443823"/>
            <a:ext cx="1229070" cy="456146"/>
          </a:xfrm>
          <a:prstGeom prst="rect">
            <a:avLst/>
          </a:prstGeom>
          <a:noFill/>
          <a:ln>
            <a:noFill/>
          </a:ln>
        </p:spPr>
        <p:txBody>
          <a:bodyPr wrap="square" lIns="0" tIns="0" rIns="0" bIns="0" rtlCol="0" anchor="ctr" anchorCtr="0">
            <a:normAutofit/>
          </a:bodyPr>
          <a:lstStyle/>
          <a:p>
            <a:pPr>
              <a:lnSpc>
                <a:spcPts val="1500"/>
              </a:lnSpc>
            </a:pPr>
            <a:r>
              <a:rPr lang="en-US" kern="0" spc="-100" dirty="0">
                <a:latin typeface="+mj-lt"/>
              </a:rPr>
              <a:t>FOD</a:t>
            </a:r>
          </a:p>
        </p:txBody>
      </p:sp>
      <p:sp>
        <p:nvSpPr>
          <p:cNvPr id="15" name="TextBox 14"/>
          <p:cNvSpPr txBox="1"/>
          <p:nvPr/>
        </p:nvSpPr>
        <p:spPr>
          <a:xfrm>
            <a:off x="365817" y="5760527"/>
            <a:ext cx="1229070" cy="259472"/>
          </a:xfrm>
          <a:prstGeom prst="rect">
            <a:avLst/>
          </a:prstGeom>
          <a:noFill/>
          <a:ln>
            <a:noFill/>
          </a:ln>
        </p:spPr>
        <p:txBody>
          <a:bodyPr wrap="square" lIns="0" tIns="0" rIns="0" bIns="0" rtlCol="0" anchor="b" anchorCtr="0">
            <a:normAutofit/>
          </a:bodyPr>
          <a:lstStyle/>
          <a:p>
            <a:pPr>
              <a:lnSpc>
                <a:spcPts val="1500"/>
              </a:lnSpc>
            </a:pPr>
            <a:r>
              <a:rPr lang="en-US" sz="800" dirty="0">
                <a:latin typeface="+mj-lt"/>
              </a:rPr>
              <a:t>HBS PARTNERSHIP</a:t>
            </a:r>
          </a:p>
        </p:txBody>
      </p:sp>
      <p:sp>
        <p:nvSpPr>
          <p:cNvPr id="16" name="Text Placeholder 2"/>
          <p:cNvSpPr txBox="1">
            <a:spLocks/>
          </p:cNvSpPr>
          <p:nvPr/>
        </p:nvSpPr>
        <p:spPr>
          <a:xfrm>
            <a:off x="383189" y="2040638"/>
            <a:ext cx="1233872" cy="695671"/>
          </a:xfrm>
          <a:prstGeom prst="rect">
            <a:avLst/>
          </a:prstGeom>
        </p:spPr>
        <p:txBody>
          <a:bodyPr vert="horz" lIns="0" tIns="0" rIns="0" bIns="0" rtlCol="0">
            <a:noAutofit/>
          </a:bodyPr>
          <a:lstStyle>
            <a:lvl1pPr marL="173038" indent="-173038"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228600" indent="173038"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401638" indent="174625"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3pPr>
            <a:lvl4pPr marL="576263" indent="165100"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4pPr>
            <a:lvl5pPr marL="741363" indent="173038" algn="l" defTabSz="914400" rtl="0" eaLnBrk="1" latinLnBrk="0" hangingPunct="1">
              <a:lnSpc>
                <a:spcPct val="90000"/>
              </a:lnSpc>
              <a:spcBef>
                <a:spcPts val="500"/>
              </a:spcBef>
              <a:buFont typeface="Arial" panose="020B0604020202020204" pitchFamily="34" charset="0"/>
              <a:buChar char="•"/>
              <a:tabLst>
                <a:tab pos="284163" algn="l"/>
              </a:tabLst>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700" dirty="0"/>
          </a:p>
        </p:txBody>
      </p:sp>
      <p:sp>
        <p:nvSpPr>
          <p:cNvPr id="17" name="Title 16">
            <a:extLst>
              <a:ext uri="{FF2B5EF4-FFF2-40B4-BE49-F238E27FC236}">
                <a16:creationId xmlns:a16="http://schemas.microsoft.com/office/drawing/2014/main" id="{9ED40295-33BC-4CDE-9E22-6CC529070FF5}"/>
              </a:ext>
            </a:extLst>
          </p:cNvPr>
          <p:cNvSpPr>
            <a:spLocks noGrp="1"/>
          </p:cNvSpPr>
          <p:nvPr>
            <p:ph type="title"/>
          </p:nvPr>
        </p:nvSpPr>
        <p:spPr/>
        <p:txBody>
          <a:bodyPr/>
          <a:lstStyle/>
          <a:p>
            <a:r>
              <a:rPr lang="en-US" dirty="0"/>
              <a:t>Demo</a:t>
            </a:r>
          </a:p>
        </p:txBody>
      </p:sp>
      <p:pic>
        <p:nvPicPr>
          <p:cNvPr id="19" name="Picture 18">
            <a:extLst>
              <a:ext uri="{FF2B5EF4-FFF2-40B4-BE49-F238E27FC236}">
                <a16:creationId xmlns:a16="http://schemas.microsoft.com/office/drawing/2014/main" id="{7538B5CC-68AB-4F1C-B0C7-13D9D917F187}"/>
              </a:ext>
            </a:extLst>
          </p:cNvPr>
          <p:cNvPicPr>
            <a:picLocks noChangeAspect="1"/>
          </p:cNvPicPr>
          <p:nvPr/>
        </p:nvPicPr>
        <p:blipFill>
          <a:blip r:embed="rId4"/>
          <a:stretch>
            <a:fillRect/>
          </a:stretch>
        </p:blipFill>
        <p:spPr>
          <a:xfrm>
            <a:off x="1960704" y="1102896"/>
            <a:ext cx="10231296" cy="5755104"/>
          </a:xfrm>
          <a:prstGeom prst="rect">
            <a:avLst/>
          </a:prstGeom>
        </p:spPr>
      </p:pic>
    </p:spTree>
    <p:extLst>
      <p:ext uri="{BB962C8B-B14F-4D97-AF65-F5344CB8AC3E}">
        <p14:creationId xmlns:p14="http://schemas.microsoft.com/office/powerpoint/2010/main" val="2681956977"/>
      </p:ext>
    </p:extLst>
  </p:cSld>
  <p:clrMapOvr>
    <a:masterClrMapping/>
  </p:clrMapOvr>
</p:sld>
</file>

<file path=ppt/theme/theme1.xml><?xml version="1.0" encoding="utf-8"?>
<a:theme xmlns:a="http://schemas.openxmlformats.org/drawingml/2006/main" name="HBS MASTER OF ALL MASTERS">
  <a:themeElements>
    <a:clrScheme name="HBS Color Palette 20151201">
      <a:dk1>
        <a:sysClr val="windowText" lastClr="000000"/>
      </a:dk1>
      <a:lt1>
        <a:sysClr val="window" lastClr="FFFFFF"/>
      </a:lt1>
      <a:dk2>
        <a:srgbClr val="007AFF"/>
      </a:dk2>
      <a:lt2>
        <a:srgbClr val="E7E6E6"/>
      </a:lt2>
      <a:accent1>
        <a:srgbClr val="007AFF"/>
      </a:accent1>
      <a:accent2>
        <a:srgbClr val="FF9900"/>
      </a:accent2>
      <a:accent3>
        <a:srgbClr val="009933"/>
      </a:accent3>
      <a:accent4>
        <a:srgbClr val="FF6633"/>
      </a:accent4>
      <a:accent5>
        <a:srgbClr val="66CCFF"/>
      </a:accent5>
      <a:accent6>
        <a:srgbClr val="66CC33"/>
      </a:accent6>
      <a:hlink>
        <a:srgbClr val="66CCFF"/>
      </a:hlink>
      <a:folHlink>
        <a:srgbClr val="FF6633"/>
      </a:folHlink>
    </a:clrScheme>
    <a:fontScheme name="Custom 2">
      <a:majorFont>
        <a:latin typeface="Aharoni"/>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A67C878D33F429C1FF9CA6C4474AB" ma:contentTypeVersion="11" ma:contentTypeDescription="Create a new document." ma:contentTypeScope="" ma:versionID="4cce195fd5ef16de19472b0162a415b0">
  <xsd:schema xmlns:xsd="http://www.w3.org/2001/XMLSchema" xmlns:xs="http://www.w3.org/2001/XMLSchema" xmlns:p="http://schemas.microsoft.com/office/2006/metadata/properties" xmlns:ns1="http://schemas.microsoft.com/sharepoint/v3" xmlns:ns2="17b04910-1e19-4b21-9f7a-6b9b67aba067" xmlns:ns3="853eb094-6538-4698-9dd3-1831b8c8bfc2" targetNamespace="http://schemas.microsoft.com/office/2006/metadata/properties" ma:root="true" ma:fieldsID="9914cf352c1d43b793c78bbe65858c6e" ns1:_="" ns2:_="" ns3:_="">
    <xsd:import namespace="http://schemas.microsoft.com/sharepoint/v3"/>
    <xsd:import namespace="17b04910-1e19-4b21-9f7a-6b9b67aba067"/>
    <xsd:import namespace="853eb094-6538-4698-9dd3-1831b8c8bfc2"/>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rp1h" minOccurs="0"/>
                <xsd:element ref="ns2:upyt"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7b04910-1e19-4b21-9f7a-6b9b67aba06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rp1h" ma:index="14" nillable="true" ma:displayName="Service Factory" ma:internalName="rp1h">
      <xsd:simpleType>
        <xsd:restriction base="dms:Text"/>
      </xsd:simpleType>
    </xsd:element>
    <xsd:element name="upyt" ma:index="15" nillable="true" ma:displayName="Folder" ma:internalName="upyt">
      <xsd:simpleType>
        <xsd:restriction base="dms:Text"/>
      </xsd:simpleType>
    </xsd:element>
    <xsd:element name="MediaServiceLocation" ma:index="18"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3eb094-6538-4698-9dd3-1831b8c8bfc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rp1h xmlns="17b04910-1e19-4b21-9f7a-6b9b67aba067" xsi:nil="true"/>
    <PublishingStartDate xmlns="http://schemas.microsoft.com/sharepoint/v3" xsi:nil="true"/>
    <upyt xmlns="17b04910-1e19-4b21-9f7a-6b9b67aba06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DB53C5-30FB-4922-83C6-0E4418A83B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7b04910-1e19-4b21-9f7a-6b9b67aba067"/>
    <ds:schemaRef ds:uri="853eb094-6538-4698-9dd3-1831b8c8bf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C661ABC-F71E-4C0D-B400-45079AF3E580}">
  <ds:schemaRefs>
    <ds:schemaRef ds:uri="853eb094-6538-4698-9dd3-1831b8c8bfc2"/>
    <ds:schemaRef ds:uri="http://schemas.microsoft.com/office/2006/metadata/properties"/>
    <ds:schemaRef ds:uri="http://www.w3.org/XML/1998/namespace"/>
    <ds:schemaRef ds:uri="http://purl.org/dc/term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17b04910-1e19-4b21-9f7a-6b9b67aba067"/>
    <ds:schemaRef ds:uri="http://schemas.microsoft.com/sharepoint/v3"/>
    <ds:schemaRef ds:uri="http://purl.org/dc/elements/1.1/"/>
  </ds:schemaRefs>
</ds:datastoreItem>
</file>

<file path=customXml/itemProps3.xml><?xml version="1.0" encoding="utf-8"?>
<ds:datastoreItem xmlns:ds="http://schemas.openxmlformats.org/officeDocument/2006/customXml" ds:itemID="{09D6CB96-1506-4E41-84AB-67DD0BAFEF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6423</TotalTime>
  <Words>6595</Words>
  <Application>Microsoft Office PowerPoint</Application>
  <PresentationFormat>Widescreen</PresentationFormat>
  <Paragraphs>1154</Paragraphs>
  <Slides>113</Slides>
  <Notes>103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113</vt:i4>
      </vt:variant>
    </vt:vector>
  </HeadingPairs>
  <TitlesOfParts>
    <vt:vector size="126" baseType="lpstr">
      <vt:lpstr>Aharoni</vt:lpstr>
      <vt:lpstr>Arial</vt:lpstr>
      <vt:lpstr>Calibri</vt:lpstr>
      <vt:lpstr>Georgia</vt:lpstr>
      <vt:lpstr>Segoe UI</vt:lpstr>
      <vt:lpstr>Segoe UI Light</vt:lpstr>
      <vt:lpstr>Segoe UI Semibold</vt:lpstr>
      <vt:lpstr>Segoe UI Semilight</vt:lpstr>
      <vt:lpstr>Source Sans Pro</vt:lpstr>
      <vt:lpstr>Wingdings</vt:lpstr>
      <vt:lpstr>WOL_Bold</vt:lpstr>
      <vt:lpstr>WOL_Reg</vt:lpstr>
      <vt:lpstr>HBS MASTER OF ALL MASTERS</vt:lpstr>
      <vt:lpstr>PowerPoint Presentation</vt:lpstr>
      <vt:lpstr>PowerPoint Presentation</vt:lpstr>
      <vt:lpstr>Release Channels</vt:lpstr>
      <vt:lpstr>Licensing</vt:lpstr>
      <vt:lpstr>Feature Pillars</vt:lpstr>
      <vt:lpstr>Feature differentiation</vt:lpstr>
      <vt:lpstr>Windows Admin Center</vt:lpstr>
      <vt:lpstr>PowerPoint Presentation</vt:lpstr>
      <vt:lpstr>Replicates Server manager and 20+ MMC snap ins</vt:lpstr>
      <vt:lpstr>That’s WAC</vt:lpstr>
      <vt:lpstr>Hybrid</vt:lpstr>
      <vt:lpstr>Azure Network Adapter</vt:lpstr>
      <vt:lpstr>Demo</vt:lpstr>
      <vt:lpstr>Demo</vt:lpstr>
      <vt:lpstr>Azure File Sync</vt:lpstr>
      <vt:lpstr>Azure File Sync</vt:lpstr>
      <vt:lpstr>Azure Backup</vt:lpstr>
      <vt:lpstr>Demo</vt:lpstr>
      <vt:lpstr>Demo</vt:lpstr>
      <vt:lpstr>Why encrypt your backups?</vt:lpstr>
      <vt:lpstr>Demo</vt:lpstr>
      <vt:lpstr>Azure Update Management</vt:lpstr>
      <vt:lpstr>Azure Update Management</vt:lpstr>
      <vt:lpstr>Demo</vt:lpstr>
      <vt:lpstr>Demo</vt:lpstr>
      <vt:lpstr>Demo</vt:lpstr>
      <vt:lpstr>Demo</vt:lpstr>
      <vt:lpstr>Hyper-converged Infrastructure</vt:lpstr>
      <vt:lpstr>Storage Class Memory</vt:lpstr>
      <vt:lpstr>Storage Class Memory</vt:lpstr>
      <vt:lpstr>Storage Class Memory</vt:lpstr>
      <vt:lpstr>System Insights</vt:lpstr>
      <vt:lpstr>System Insights</vt:lpstr>
      <vt:lpstr>Demo</vt:lpstr>
      <vt:lpstr>Demo</vt:lpstr>
      <vt:lpstr>Demo</vt:lpstr>
      <vt:lpstr>Demo</vt:lpstr>
      <vt:lpstr>Storage Migration Service</vt:lpstr>
      <vt:lpstr>Storage Migration Service</vt:lpstr>
      <vt:lpstr>Storage Migration Service</vt:lpstr>
      <vt:lpstr>PowerPoint Presentation</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PowerPoint Presentation</vt:lpstr>
      <vt:lpstr>PowerPoint Presentation</vt:lpstr>
      <vt:lpstr>PowerPoint Presentation</vt:lpstr>
      <vt:lpstr>PowerPoint Presentation</vt:lpstr>
      <vt:lpstr>SDN in Windows Admin Center</vt:lpstr>
      <vt:lpstr>Security</vt:lpstr>
      <vt:lpstr>Advanced Threat Protection</vt:lpstr>
      <vt:lpstr>Advanced Threat Protection</vt:lpstr>
      <vt:lpstr>Hybrid Security</vt:lpstr>
      <vt:lpstr>PowerPoint Presentation</vt:lpstr>
      <vt:lpstr>PowerPoint Presentation</vt:lpstr>
      <vt:lpstr>Demo</vt:lpstr>
      <vt:lpstr>Demo</vt:lpstr>
      <vt:lpstr>Demo</vt:lpstr>
      <vt:lpstr>Demo</vt:lpstr>
      <vt:lpstr>Demo</vt:lpstr>
      <vt:lpstr>Demo</vt:lpstr>
      <vt:lpstr>Demo</vt:lpstr>
      <vt:lpstr>Demo</vt:lpstr>
      <vt:lpstr>Demo</vt:lpstr>
      <vt:lpstr>Demo</vt:lpstr>
      <vt:lpstr>Demo</vt:lpstr>
      <vt:lpstr>Demo</vt:lpstr>
      <vt:lpstr>Demo</vt:lpstr>
      <vt:lpstr>Demo</vt:lpstr>
      <vt:lpstr>PowerPoint Presentation</vt:lpstr>
      <vt:lpstr>Application Innovations</vt:lpstr>
      <vt:lpstr>Application Innovations</vt:lpstr>
      <vt:lpstr>Features on Demand</vt:lpstr>
      <vt:lpstr>Features on Demand</vt:lpstr>
      <vt:lpstr>Features on Demand</vt:lpstr>
      <vt:lpstr>Demo</vt:lpstr>
      <vt:lpstr>Demo</vt:lpstr>
      <vt:lpstr>Demo</vt:lpstr>
      <vt:lpstr>Demo</vt:lpstr>
      <vt:lpstr>Demo</vt:lpstr>
      <vt:lpstr>Demo</vt:lpstr>
      <vt:lpstr>Demo</vt:lpstr>
      <vt:lpstr>Demo</vt:lpstr>
      <vt:lpstr>Demo</vt:lpstr>
      <vt:lpstr>Demo</vt:lpstr>
      <vt:lpstr>Demo</vt:lpstr>
      <vt:lpstr>Demo</vt:lpstr>
      <vt:lpstr>Demo</vt:lpstr>
      <vt:lpstr>Features on Demand</vt:lpstr>
      <vt:lpstr>Features on Demand</vt:lpstr>
      <vt:lpstr>Deployment  Best Practices &amp; Recommendations</vt:lpstr>
      <vt:lpstr>Additional Application Features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Adam Clifford</cp:lastModifiedBy>
  <cp:revision>464</cp:revision>
  <dcterms:created xsi:type="dcterms:W3CDTF">2015-12-01T21:54:22Z</dcterms:created>
  <dcterms:modified xsi:type="dcterms:W3CDTF">2019-03-08T21:58:44Z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0x0101009DAA67C878D33F429C1FF9CA6C4474AB</vt:lpwstr>
  </property>
  <property fmtid="{D5CDD505-2E9C-101B-9397-08002B2CF9AE}" pid="3" name="_dlc_DocIdItemGuid">
    <vt:lpwstr>696a4306-6391-41d4-b078-e947948e21de</vt:lpwstr>
  </property>
</Properties>
</file>